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330" r:id="rId2"/>
    <p:sldId id="331" r:id="rId3"/>
    <p:sldId id="332" r:id="rId4"/>
    <p:sldId id="333" r:id="rId5"/>
    <p:sldId id="334" r:id="rId6"/>
    <p:sldId id="335" r:id="rId7"/>
    <p:sldId id="336" r:id="rId8"/>
    <p:sldId id="338" r:id="rId9"/>
    <p:sldId id="339" r:id="rId10"/>
    <p:sldId id="340" r:id="rId11"/>
    <p:sldId id="341" r:id="rId12"/>
    <p:sldId id="342" r:id="rId13"/>
    <p:sldId id="310" r:id="rId14"/>
    <p:sldId id="343" r:id="rId15"/>
    <p:sldId id="344" r:id="rId16"/>
    <p:sldId id="345" r:id="rId17"/>
    <p:sldId id="346" r:id="rId18"/>
    <p:sldId id="352" r:id="rId19"/>
    <p:sldId id="347" r:id="rId20"/>
    <p:sldId id="348" r:id="rId21"/>
    <p:sldId id="349" r:id="rId22"/>
    <p:sldId id="350" r:id="rId23"/>
    <p:sldId id="351" r:id="rId24"/>
  </p:sldIdLst>
  <p:sldSz cx="12192000" cy="6858000"/>
  <p:notesSz cx="6858000" cy="9144000"/>
  <p:embeddedFontLst>
    <p:embeddedFont>
      <p:font typeface="Hanyi Senty Chalk Original" charset="-120"/>
      <p:regular r:id="rId26"/>
    </p:embeddedFont>
    <p:embeddedFont>
      <p:font typeface="Calibri" pitchFamily="34" charset="0"/>
      <p:regular r:id="rId27"/>
      <p:bold r:id="rId28"/>
      <p:italic r:id="rId29"/>
      <p:boldItalic r:id="rId30"/>
    </p:embeddedFont>
    <p:embeddedFont>
      <p:font typeface="微軟正黑體" pitchFamily="34" charset="-120"/>
      <p:regular r:id="rId31"/>
      <p:bold r:id="rId32"/>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876" y="-11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63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E8DC8-D7BD-4C90-8488-F085AC2BBD06}" type="datetimeFigureOut">
              <a:rPr lang="zh-TW" altLang="en-US" smtClean="0"/>
              <a:pPr/>
              <a:t>2020/3/1</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51C01-9708-41A5-B29E-C9F615A6F1E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新冠狀病毒短短一個月已由中國武漢至今傳播至世界各地，指出全球化對傳染病帶來的影響。</a:t>
            </a:r>
          </a:p>
          <a:p>
            <a:endParaRPr lang="zh-HK" altLang="en-US" dirty="0"/>
          </a:p>
        </p:txBody>
      </p:sp>
      <p:sp>
        <p:nvSpPr>
          <p:cNvPr id="4" name="投影片編號版面配置區 3"/>
          <p:cNvSpPr>
            <a:spLocks noGrp="1"/>
          </p:cNvSpPr>
          <p:nvPr>
            <p:ph type="sldNum" sz="quarter" idx="5"/>
          </p:nvPr>
        </p:nvSpPr>
        <p:spPr/>
        <p:txBody>
          <a:bodyPr/>
          <a:lstStyle/>
          <a:p>
            <a:fld id="{8DF51C01-9708-41A5-B29E-C9F615A6F1E2}" type="slidenum">
              <a:rPr lang="zh-TW" altLang="en-US" smtClean="0"/>
              <a:pPr/>
              <a:t>16</a:t>
            </a:fld>
            <a:endParaRPr lang="zh-TW" altLang="en-US"/>
          </a:p>
        </p:txBody>
      </p:sp>
    </p:spTree>
    <p:extLst>
      <p:ext uri="{BB962C8B-B14F-4D97-AF65-F5344CB8AC3E}">
        <p14:creationId xmlns:p14="http://schemas.microsoft.com/office/powerpoint/2010/main" xmlns="" val="203644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F203EA7D-5CF9-4A68-92BD-58353423B8F8}" type="datetimeFigureOut">
              <a:rPr lang="zh-TW" altLang="en-US" smtClean="0"/>
              <a:pPr/>
              <a:t>2020/3/1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5C634D-2489-43B4-9AD4-749161FF7488}"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203EA7D-5CF9-4A68-92BD-58353423B8F8}" type="datetimeFigureOut">
              <a:rPr lang="zh-TW" altLang="en-US" smtClean="0"/>
              <a:pPr/>
              <a:t>2020/3/1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5C634D-2489-43B4-9AD4-749161FF7488}"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203EA7D-5CF9-4A68-92BD-58353423B8F8}" type="datetimeFigureOut">
              <a:rPr lang="zh-TW" altLang="en-US" smtClean="0"/>
              <a:pPr/>
              <a:t>2020/3/1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5C634D-2489-43B4-9AD4-749161FF7488}"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203EA7D-5CF9-4A68-92BD-58353423B8F8}" type="datetimeFigureOut">
              <a:rPr lang="zh-TW" altLang="en-US" smtClean="0"/>
              <a:pPr/>
              <a:t>2020/3/1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5C634D-2489-43B4-9AD4-749161FF7488}"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F203EA7D-5CF9-4A68-92BD-58353423B8F8}" type="datetimeFigureOut">
              <a:rPr lang="zh-TW" altLang="en-US" smtClean="0"/>
              <a:pPr/>
              <a:t>2020/3/1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5C634D-2489-43B4-9AD4-749161FF7488}"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F203EA7D-5CF9-4A68-92BD-58353423B8F8}" type="datetimeFigureOut">
              <a:rPr lang="zh-TW" altLang="en-US" smtClean="0"/>
              <a:pPr/>
              <a:t>2020/3/1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55C634D-2489-43B4-9AD4-749161FF7488}"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F203EA7D-5CF9-4A68-92BD-58353423B8F8}" type="datetimeFigureOut">
              <a:rPr lang="zh-TW" altLang="en-US" smtClean="0"/>
              <a:pPr/>
              <a:t>2020/3/1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55C634D-2489-43B4-9AD4-749161FF7488}"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F203EA7D-5CF9-4A68-92BD-58353423B8F8}" type="datetimeFigureOut">
              <a:rPr lang="zh-TW" altLang="en-US" smtClean="0"/>
              <a:pPr/>
              <a:t>2020/3/1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55C634D-2489-43B4-9AD4-749161FF7488}"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203EA7D-5CF9-4A68-92BD-58353423B8F8}" type="datetimeFigureOut">
              <a:rPr lang="zh-TW" altLang="en-US" smtClean="0"/>
              <a:pPr/>
              <a:t>2020/3/1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55C634D-2489-43B4-9AD4-749161FF7488}"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F203EA7D-5CF9-4A68-92BD-58353423B8F8}" type="datetimeFigureOut">
              <a:rPr lang="zh-TW" altLang="en-US" smtClean="0"/>
              <a:pPr/>
              <a:t>2020/3/1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55C634D-2489-43B4-9AD4-749161FF7488}"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F203EA7D-5CF9-4A68-92BD-58353423B8F8}" type="datetimeFigureOut">
              <a:rPr lang="zh-TW" altLang="en-US" smtClean="0"/>
              <a:pPr/>
              <a:t>2020/3/1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55C634D-2489-43B4-9AD4-749161FF7488}"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3EA7D-5CF9-4A68-92BD-58353423B8F8}" type="datetimeFigureOut">
              <a:rPr lang="zh-TW" altLang="en-US" smtClean="0"/>
              <a:pPr/>
              <a:t>2020/3/1</a:t>
            </a:fld>
            <a:endParaRPr lang="zh-TW" altLang="en-US"/>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C634D-2489-43B4-9AD4-749161FF7488}"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infogram.com/--1h0r6r5xylqm4ek" TargetMode="Externa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hp.gov.hk/tc/wapdf/21227.html" TargetMode="External"/><Relationship Id="rId2" Type="http://schemas.openxmlformats.org/officeDocument/2006/relationships/hyperlink" Target="https://www.coronavirus.gov.hk/chi/index.html"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hyperlink" Target="https://www.info.gov.hk/gia/general/202002/23/P2020022300683.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矩形 3"/>
          <p:cNvSpPr/>
          <p:nvPr/>
        </p:nvSpPr>
        <p:spPr>
          <a:xfrm>
            <a:off x="479376" y="3284984"/>
            <a:ext cx="5355953" cy="1446550"/>
          </a:xfrm>
          <a:prstGeom prst="rect">
            <a:avLst/>
          </a:prstGeom>
        </p:spPr>
        <p:txBody>
          <a:bodyPr wrap="none">
            <a:spAutoFit/>
          </a:bodyPr>
          <a:lstStyle/>
          <a:p>
            <a:r>
              <a:rPr lang="zh-TW" altLang="en-US" sz="4400" dirty="0">
                <a:solidFill>
                  <a:schemeClr val="bg1"/>
                </a:solidFill>
                <a:latin typeface="Hanyi Senty Chalk Original" panose="03000600000000000000" pitchFamily="66" charset="-120"/>
                <a:ea typeface="Hanyi Senty Chalk Original" panose="03000600000000000000" pitchFamily="66" charset="-120"/>
              </a:rPr>
              <a:t>傳染病真可怕</a:t>
            </a:r>
            <a:r>
              <a:rPr lang="en-US" altLang="zh-TW" sz="4400" dirty="0">
                <a:solidFill>
                  <a:schemeClr val="bg1"/>
                </a:solidFill>
                <a:latin typeface="Hanyi Senty Chalk Original" panose="03000600000000000000" pitchFamily="66" charset="-120"/>
                <a:ea typeface="Hanyi Senty Chalk Original" panose="03000600000000000000" pitchFamily="66" charset="-120"/>
              </a:rPr>
              <a:t>?</a:t>
            </a:r>
          </a:p>
          <a:p>
            <a:r>
              <a:rPr lang="en-US" altLang="zh-TW" sz="4400" dirty="0">
                <a:solidFill>
                  <a:schemeClr val="bg1"/>
                </a:solidFill>
                <a:latin typeface="Hanyi Senty Chalk Original" panose="03000600000000000000" pitchFamily="66" charset="-120"/>
                <a:ea typeface="Hanyi Senty Chalk Original" panose="03000600000000000000" pitchFamily="66" charset="-120"/>
              </a:rPr>
              <a:t>-</a:t>
            </a:r>
            <a:r>
              <a:rPr lang="zh-TW" altLang="en-US" sz="4400" dirty="0">
                <a:solidFill>
                  <a:schemeClr val="bg1"/>
                </a:solidFill>
                <a:latin typeface="Hanyi Senty Chalk Original" panose="03000600000000000000" pitchFamily="66" charset="-120"/>
                <a:ea typeface="Hanyi Senty Chalk Original" panose="03000600000000000000" pitchFamily="66" charset="-120"/>
              </a:rPr>
              <a:t>環境及傳播途徑篇</a:t>
            </a:r>
            <a:endParaRPr lang="en-US" sz="4400" dirty="0">
              <a:solidFill>
                <a:schemeClr val="bg1"/>
              </a:solidFill>
              <a:latin typeface="Hanyi Senty Chalk Original" panose="03000600000000000000" pitchFamily="66" charset="-120"/>
              <a:ea typeface="Hanyi Senty Chalk Original" panose="03000600000000000000" pitchFamily="66" charset="-120"/>
            </a:endParaRPr>
          </a:p>
        </p:txBody>
      </p:sp>
    </p:spTree>
    <p:extLst>
      <p:ext uri="{BB962C8B-B14F-4D97-AF65-F5344CB8AC3E}">
        <p14:creationId xmlns:p14="http://schemas.microsoft.com/office/powerpoint/2010/main" xmlns="" val="3098291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D887545-A8AD-40C8-8A20-6A5F65ABF6E4}"/>
              </a:ext>
            </a:extLst>
          </p:cNvPr>
          <p:cNvSpPr/>
          <p:nvPr/>
        </p:nvSpPr>
        <p:spPr>
          <a:xfrm>
            <a:off x="335360" y="1593127"/>
            <a:ext cx="5184576" cy="646331"/>
          </a:xfrm>
          <a:prstGeom prst="rect">
            <a:avLst/>
          </a:prstGeom>
        </p:spPr>
        <p:txBody>
          <a:bodyPr wrap="square">
            <a:spAutoFit/>
          </a:bodyPr>
          <a:lstStyle/>
          <a:p>
            <a:r>
              <a:rPr lang="zh-TW" altLang="en-US" sz="3600" dirty="0">
                <a:latin typeface="Hanyi Senty Chalk Original" panose="03000600000000000000" pitchFamily="66" charset="-120"/>
                <a:ea typeface="Hanyi Senty Chalk Original" panose="03000600000000000000" pitchFamily="66" charset="-120"/>
              </a:rPr>
              <a:t>各種病原體的生長環境</a:t>
            </a:r>
            <a:endParaRPr lang="zh-HK" altLang="en-US" sz="3600" dirty="0">
              <a:latin typeface="Hanyi Senty Chalk Original" panose="03000600000000000000" pitchFamily="66" charset="-120"/>
              <a:ea typeface="Hanyi Senty Chalk Original" panose="03000600000000000000" pitchFamily="66" charset="-120"/>
            </a:endParaRPr>
          </a:p>
        </p:txBody>
      </p:sp>
      <p:sp>
        <p:nvSpPr>
          <p:cNvPr id="5" name="矩形: 圓角 18">
            <a:extLst>
              <a:ext uri="{FF2B5EF4-FFF2-40B4-BE49-F238E27FC236}">
                <a16:creationId xmlns:a16="http://schemas.microsoft.com/office/drawing/2014/main" xmlns="" id="{BEC49B18-9C9F-4F53-B9E0-ABC5153A8A3C}"/>
              </a:ext>
            </a:extLst>
          </p:cNvPr>
          <p:cNvSpPr/>
          <p:nvPr/>
        </p:nvSpPr>
        <p:spPr>
          <a:xfrm>
            <a:off x="257032" y="1556252"/>
            <a:ext cx="5262904"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圓角矩形 5"/>
          <p:cNvSpPr/>
          <p:nvPr/>
        </p:nvSpPr>
        <p:spPr>
          <a:xfrm>
            <a:off x="5735960" y="1556253"/>
            <a:ext cx="2016224" cy="72007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文字方塊 6"/>
          <p:cNvSpPr txBox="1"/>
          <p:nvPr/>
        </p:nvSpPr>
        <p:spPr>
          <a:xfrm>
            <a:off x="5735960" y="1556252"/>
            <a:ext cx="1944216" cy="707886"/>
          </a:xfrm>
          <a:prstGeom prst="rect">
            <a:avLst/>
          </a:prstGeom>
          <a:noFill/>
        </p:spPr>
        <p:txBody>
          <a:bodyPr wrap="square" rtlCol="0">
            <a:spAutoFit/>
          </a:bodyPr>
          <a:lstStyle/>
          <a:p>
            <a:pPr algn="ctr"/>
            <a:r>
              <a:rPr lang="zh-TW" altLang="en-US" sz="4000" dirty="0">
                <a:solidFill>
                  <a:schemeClr val="bg1"/>
                </a:solidFill>
                <a:latin typeface="Hanyi Senty Chalk Original" panose="03000600000000000000" pitchFamily="66" charset="-120"/>
                <a:ea typeface="Hanyi Senty Chalk Original" panose="03000600000000000000" pitchFamily="66" charset="-120"/>
              </a:rPr>
              <a:t>病毒</a:t>
            </a:r>
          </a:p>
        </p:txBody>
      </p:sp>
      <p:sp>
        <p:nvSpPr>
          <p:cNvPr id="8" name="矩形 7"/>
          <p:cNvSpPr/>
          <p:nvPr/>
        </p:nvSpPr>
        <p:spPr>
          <a:xfrm>
            <a:off x="334995" y="2492896"/>
            <a:ext cx="9600728" cy="461665"/>
          </a:xfrm>
          <a:prstGeom prst="rect">
            <a:avLst/>
          </a:prstGeom>
        </p:spPr>
        <p:txBody>
          <a:bodyPr wrap="square">
            <a:spAutoFit/>
          </a:bodyPr>
          <a:lstStyle/>
          <a:p>
            <a:pPr marL="342900" indent="-342900" fontAlgn="base">
              <a:buFont typeface="Arial" panose="020B0604020202020204" pitchFamily="34" charset="0"/>
              <a:buChar char="•"/>
            </a:pP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病毒必須有宿主才能存活</a:t>
            </a:r>
          </a:p>
        </p:txBody>
      </p:sp>
      <p:sp>
        <p:nvSpPr>
          <p:cNvPr id="9" name="矩形 8"/>
          <p:cNvSpPr/>
          <p:nvPr/>
        </p:nvSpPr>
        <p:spPr>
          <a:xfrm>
            <a:off x="407368" y="5201905"/>
            <a:ext cx="7140116" cy="1323439"/>
          </a:xfrm>
          <a:prstGeom prst="rect">
            <a:avLst/>
          </a:prstGeom>
        </p:spPr>
        <p:txBody>
          <a:bodyPr wrap="square">
            <a:spAutoFit/>
          </a:bodyPr>
          <a:lstStyle/>
          <a:p>
            <a:pPr marL="285750" indent="-285750" fontAlgn="base">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病毒通常更容易在</a:t>
            </a:r>
            <a:r>
              <a:rPr lang="zh-TW" altLang="en-US" sz="2000" b="1" dirty="0">
                <a:solidFill>
                  <a:srgbClr val="FF0000"/>
                </a:solidFill>
                <a:latin typeface="微軟正黑體" panose="020B0604030504040204" pitchFamily="34" charset="-120"/>
                <a:ea typeface="微軟正黑體" panose="020B0604030504040204" pitchFamily="34" charset="-120"/>
              </a:rPr>
              <a:t>乾燥</a:t>
            </a:r>
            <a:r>
              <a:rPr lang="zh-TW" altLang="en-US" sz="2000" dirty="0">
                <a:latin typeface="微軟正黑體" panose="020B0604030504040204" pitchFamily="34" charset="-120"/>
                <a:ea typeface="微軟正黑體" panose="020B0604030504040204" pitchFamily="34" charset="-120"/>
              </a:rPr>
              <a:t>的空氣中傳播，</a:t>
            </a:r>
            <a:endParaRPr lang="en-US" altLang="zh-TW" sz="2000" dirty="0">
              <a:latin typeface="微軟正黑體" panose="020B0604030504040204" pitchFamily="34" charset="-120"/>
              <a:ea typeface="微軟正黑體" panose="020B0604030504040204" pitchFamily="34" charset="-120"/>
            </a:endParaRPr>
          </a:p>
          <a:p>
            <a:pPr marL="285750" indent="-285750" fontAlgn="base">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在潮濕的空氣中，病毒比較容易落在物體表面上和地面上</a:t>
            </a:r>
            <a:endParaRPr lang="en-US" altLang="zh-TW" sz="2000" dirty="0">
              <a:latin typeface="微軟正黑體" panose="020B0604030504040204" pitchFamily="34" charset="-120"/>
              <a:ea typeface="微軟正黑體" panose="020B0604030504040204" pitchFamily="34" charset="-120"/>
            </a:endParaRPr>
          </a:p>
          <a:p>
            <a:pPr marL="285750" indent="-285750" fontAlgn="base">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在乾燥的空氣中，更容易在</a:t>
            </a:r>
            <a:r>
              <a:rPr lang="zh-TW" altLang="en-US" sz="2000" b="1" dirty="0">
                <a:solidFill>
                  <a:srgbClr val="FF0000"/>
                </a:solidFill>
                <a:latin typeface="微軟正黑體" panose="020B0604030504040204" pitchFamily="34" charset="-120"/>
                <a:ea typeface="微軟正黑體" panose="020B0604030504040204" pitchFamily="34" charset="-120"/>
              </a:rPr>
              <a:t>空氣中漂浮</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marL="285750" indent="-285750" fontAlgn="base">
              <a:buFont typeface="Arial" panose="020B0604020202020204" pitchFamily="34" charset="0"/>
              <a:buChar char="•"/>
            </a:pPr>
            <a:r>
              <a:rPr lang="zh-TW" altLang="en-US" sz="2000" b="1" dirty="0">
                <a:solidFill>
                  <a:srgbClr val="FF0000"/>
                </a:solidFill>
                <a:latin typeface="微軟正黑體" panose="020B0604030504040204" pitchFamily="34" charset="-120"/>
                <a:ea typeface="微軟正黑體" panose="020B0604030504040204" pitchFamily="34" charset="-120"/>
              </a:rPr>
              <a:t>潮濕的空氣中更容易存活</a:t>
            </a:r>
          </a:p>
        </p:txBody>
      </p:sp>
      <p:pic>
        <p:nvPicPr>
          <p:cNvPr id="10" name="圖片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1091" y="3125889"/>
            <a:ext cx="1554019" cy="1554019"/>
          </a:xfrm>
          <a:prstGeom prst="rect">
            <a:avLst/>
          </a:prstGeom>
        </p:spPr>
      </p:pic>
      <p:pic>
        <p:nvPicPr>
          <p:cNvPr id="11" name="圖片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80176" y="5013176"/>
            <a:ext cx="1862031" cy="1862031"/>
          </a:xfrm>
          <a:prstGeom prst="rect">
            <a:avLst/>
          </a:prstGeom>
        </p:spPr>
      </p:pic>
      <p:sp>
        <p:nvSpPr>
          <p:cNvPr id="12" name="矩形 11"/>
          <p:cNvSpPr/>
          <p:nvPr/>
        </p:nvSpPr>
        <p:spPr>
          <a:xfrm>
            <a:off x="2783632" y="3087290"/>
            <a:ext cx="8784976" cy="1631216"/>
          </a:xfrm>
          <a:prstGeom prst="rect">
            <a:avLst/>
          </a:prstGeom>
        </p:spPr>
        <p:txBody>
          <a:bodyPr wrap="square">
            <a:spAutoFit/>
          </a:bodyPr>
          <a:lstStyle/>
          <a:p>
            <a:pPr marL="285750" indent="-285750" fontAlgn="base">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病毒不同溫度及不同濕度的空氣中，</a:t>
            </a:r>
            <a:r>
              <a:rPr lang="zh-TW" altLang="en-US" sz="2000" b="1" dirty="0">
                <a:solidFill>
                  <a:srgbClr val="FF0000"/>
                </a:solidFill>
                <a:latin typeface="微軟正黑體" panose="020B0604030504040204" pitchFamily="34" charset="-120"/>
                <a:ea typeface="微軟正黑體" panose="020B0604030504040204" pitchFamily="34" charset="-120"/>
              </a:rPr>
              <a:t>存活時間</a:t>
            </a:r>
            <a:r>
              <a:rPr lang="zh-TW" altLang="en-US" sz="2000" dirty="0">
                <a:latin typeface="微軟正黑體" panose="020B0604030504040204" pitchFamily="34" charset="-120"/>
                <a:ea typeface="微軟正黑體" panose="020B0604030504040204" pitchFamily="34" charset="-120"/>
              </a:rPr>
              <a:t>是不一樣的</a:t>
            </a:r>
          </a:p>
          <a:p>
            <a:pPr marL="285750" indent="-285750" fontAlgn="base">
              <a:buFont typeface="Arial" panose="020B0604020202020204" pitchFamily="34" charset="0"/>
              <a:buChar char="•"/>
            </a:pPr>
            <a:r>
              <a:rPr lang="zh-TW" altLang="en-US" sz="2000" b="1" dirty="0">
                <a:solidFill>
                  <a:srgbClr val="FF0000"/>
                </a:solidFill>
                <a:latin typeface="微軟正黑體" panose="020B0604030504040204" pitchFamily="34" charset="-120"/>
                <a:ea typeface="微軟正黑體" panose="020B0604030504040204" pitchFamily="34" charset="-120"/>
              </a:rPr>
              <a:t>溫度越高，病毒越難存活</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marL="285750" indent="-285750" fontAlgn="base">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在室溫</a:t>
            </a:r>
            <a:r>
              <a:rPr lang="en-US" altLang="zh-TW" sz="2000" b="1" dirty="0">
                <a:solidFill>
                  <a:srgbClr val="FF0000"/>
                </a:solidFill>
                <a:latin typeface="微軟正黑體" panose="020B0604030504040204" pitchFamily="34" charset="-120"/>
                <a:ea typeface="微軟正黑體" panose="020B0604030504040204" pitchFamily="34" charset="-120"/>
              </a:rPr>
              <a:t>25</a:t>
            </a:r>
            <a:r>
              <a:rPr lang="zh-TW" altLang="en-US" sz="2000" b="1" dirty="0">
                <a:solidFill>
                  <a:srgbClr val="FF0000"/>
                </a:solidFill>
                <a:latin typeface="微軟正黑體" panose="020B0604030504040204" pitchFamily="34" charset="-120"/>
                <a:ea typeface="微軟正黑體" panose="020B0604030504040204" pitchFamily="34" charset="-120"/>
              </a:rPr>
              <a:t>度</a:t>
            </a:r>
            <a:r>
              <a:rPr lang="zh-TW" altLang="en-US" sz="2000" dirty="0">
                <a:latin typeface="微軟正黑體" panose="020B0604030504040204" pitchFamily="34" charset="-120"/>
                <a:ea typeface="微軟正黑體" panose="020B0604030504040204" pitchFamily="34" charset="-120"/>
              </a:rPr>
              <a:t>左右時，病毒很快會</a:t>
            </a:r>
            <a:r>
              <a:rPr lang="zh-TW" altLang="en-US" sz="2000" b="1" dirty="0">
                <a:solidFill>
                  <a:srgbClr val="FF0000"/>
                </a:solidFill>
                <a:latin typeface="微軟正黑體" panose="020B0604030504040204" pitchFamily="34" charset="-120"/>
                <a:ea typeface="微軟正黑體" panose="020B0604030504040204" pitchFamily="34" charset="-120"/>
              </a:rPr>
              <a:t>喪失傳染性</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marL="285750" indent="-285750" fontAlgn="base">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在攝氏</a:t>
            </a:r>
            <a:r>
              <a:rPr lang="en-US" altLang="zh-TW" sz="2000" b="1" dirty="0">
                <a:solidFill>
                  <a:srgbClr val="FF0000"/>
                </a:solidFill>
                <a:latin typeface="微軟正黑體" panose="020B0604030504040204" pitchFamily="34" charset="-120"/>
                <a:ea typeface="微軟正黑體" panose="020B0604030504040204" pitchFamily="34" charset="-120"/>
              </a:rPr>
              <a:t>30</a:t>
            </a:r>
            <a:r>
              <a:rPr lang="zh-TW" altLang="en-US" sz="2000" b="1" dirty="0">
                <a:solidFill>
                  <a:srgbClr val="FF0000"/>
                </a:solidFill>
                <a:latin typeface="微軟正黑體" panose="020B0604030504040204" pitchFamily="34" charset="-120"/>
                <a:ea typeface="微軟正黑體" panose="020B0604030504040204" pitchFamily="34" charset="-120"/>
              </a:rPr>
              <a:t>度</a:t>
            </a:r>
            <a:r>
              <a:rPr lang="zh-TW" altLang="en-US" sz="2000" dirty="0">
                <a:latin typeface="微軟正黑體" panose="020B0604030504040204" pitchFamily="34" charset="-120"/>
                <a:ea typeface="微軟正黑體" panose="020B0604030504040204" pitchFamily="34" charset="-120"/>
              </a:rPr>
              <a:t>或更高的溫度下，存活時間較短 </a:t>
            </a:r>
            <a:endParaRPr lang="en-US" altLang="zh-TW" sz="2000" dirty="0">
              <a:latin typeface="微軟正黑體" panose="020B0604030504040204" pitchFamily="34" charset="-120"/>
              <a:ea typeface="微軟正黑體" panose="020B0604030504040204" pitchFamily="34" charset="-120"/>
            </a:endParaRPr>
          </a:p>
          <a:p>
            <a:pPr marL="285750" indent="-285750" fontAlgn="base">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在攝氏</a:t>
            </a:r>
            <a:r>
              <a:rPr lang="en-US" altLang="zh-TW" sz="2000" b="1" dirty="0">
                <a:solidFill>
                  <a:srgbClr val="FF0000"/>
                </a:solidFill>
                <a:latin typeface="微軟正黑體" panose="020B0604030504040204" pitchFamily="34" charset="-120"/>
                <a:ea typeface="微軟正黑體" panose="020B0604030504040204" pitchFamily="34" charset="-120"/>
              </a:rPr>
              <a:t>56</a:t>
            </a:r>
            <a:r>
              <a:rPr lang="zh-TW" altLang="en-US" sz="2000" b="1" dirty="0">
                <a:solidFill>
                  <a:srgbClr val="FF0000"/>
                </a:solidFill>
                <a:latin typeface="微軟正黑體" panose="020B0604030504040204" pitchFamily="34" charset="-120"/>
                <a:ea typeface="微軟正黑體" panose="020B0604030504040204" pitchFamily="34" charset="-120"/>
              </a:rPr>
              <a:t>度</a:t>
            </a:r>
            <a:r>
              <a:rPr lang="en-US" altLang="zh-TW" sz="2000" dirty="0">
                <a:latin typeface="微軟正黑體" panose="020B0604030504040204" pitchFamily="34" charset="-120"/>
                <a:ea typeface="微軟正黑體" panose="020B0604030504040204" pitchFamily="34" charset="-120"/>
              </a:rPr>
              <a:t> 30</a:t>
            </a:r>
            <a:r>
              <a:rPr lang="zh-TW" altLang="en-US" sz="2000" dirty="0">
                <a:latin typeface="微軟正黑體" panose="020B0604030504040204" pitchFamily="34" charset="-120"/>
                <a:ea typeface="微軟正黑體" panose="020B0604030504040204" pitchFamily="34" charset="-120"/>
              </a:rPr>
              <a:t>分鐘即可使</a:t>
            </a:r>
            <a:r>
              <a:rPr lang="zh-TW" altLang="en-US" sz="2000" b="1" dirty="0">
                <a:solidFill>
                  <a:srgbClr val="FF0000"/>
                </a:solidFill>
                <a:latin typeface="微軟正黑體" panose="020B0604030504040204" pitchFamily="34" charset="-120"/>
                <a:ea typeface="微軟正黑體" panose="020B0604030504040204" pitchFamily="34" charset="-120"/>
              </a:rPr>
              <a:t>病毒滅活</a:t>
            </a:r>
            <a:endParaRPr lang="en-US" altLang="zh-TW" sz="2000" b="1" dirty="0">
              <a:solidFill>
                <a:srgbClr val="FF0000"/>
              </a:solidFill>
              <a:latin typeface="微軟正黑體" panose="020B0604030504040204" pitchFamily="34" charset="-120"/>
              <a:ea typeface="微軟正黑體" panose="020B0604030504040204" pitchFamily="34" charset="-120"/>
            </a:endParaRPr>
          </a:p>
        </p:txBody>
      </p:sp>
      <p:sp>
        <p:nvSpPr>
          <p:cNvPr id="2" name="文字方塊 1">
            <a:extLst>
              <a:ext uri="{FF2B5EF4-FFF2-40B4-BE49-F238E27FC236}">
                <a16:creationId xmlns:a16="http://schemas.microsoft.com/office/drawing/2014/main" xmlns="" id="{F2192F17-F166-498A-9C5C-A47450DE8A34}"/>
              </a:ext>
            </a:extLst>
          </p:cNvPr>
          <p:cNvSpPr txBox="1"/>
          <p:nvPr/>
        </p:nvSpPr>
        <p:spPr>
          <a:xfrm>
            <a:off x="1789894" y="3286946"/>
            <a:ext cx="625492" cy="1077218"/>
          </a:xfrm>
          <a:prstGeom prst="rect">
            <a:avLst/>
          </a:prstGeom>
          <a:solidFill>
            <a:schemeClr val="accent2">
              <a:lumMod val="20000"/>
              <a:lumOff val="80000"/>
            </a:schemeClr>
          </a:solidFill>
        </p:spPr>
        <p:txBody>
          <a:bodyPr wrap="none" rtlCol="0">
            <a:spAutoFit/>
          </a:bodyPr>
          <a:lstStyle/>
          <a:p>
            <a:r>
              <a:rPr lang="zh-TW" altLang="en-US" sz="3200" dirty="0">
                <a:latin typeface="Hanyi Senty Chalk Original" panose="03000600000000000000" pitchFamily="66" charset="-120"/>
                <a:ea typeface="Hanyi Senty Chalk Original" panose="03000600000000000000" pitchFamily="66" charset="-120"/>
              </a:rPr>
              <a:t>溫</a:t>
            </a:r>
            <a:endParaRPr lang="en-US" altLang="zh-TW" sz="3200" dirty="0">
              <a:latin typeface="Hanyi Senty Chalk Original" panose="03000600000000000000" pitchFamily="66" charset="-120"/>
              <a:ea typeface="Hanyi Senty Chalk Original" panose="03000600000000000000" pitchFamily="66" charset="-120"/>
            </a:endParaRPr>
          </a:p>
          <a:p>
            <a:r>
              <a:rPr lang="zh-TW" altLang="en-US" sz="3200" dirty="0">
                <a:latin typeface="Hanyi Senty Chalk Original" panose="03000600000000000000" pitchFamily="66" charset="-120"/>
                <a:ea typeface="Hanyi Senty Chalk Original" panose="03000600000000000000" pitchFamily="66" charset="-120"/>
              </a:rPr>
              <a:t>度</a:t>
            </a:r>
            <a:endParaRPr lang="zh-HK" altLang="en-US" sz="3200" dirty="0">
              <a:latin typeface="Hanyi Senty Chalk Original" panose="03000600000000000000" pitchFamily="66" charset="-120"/>
              <a:ea typeface="Hanyi Senty Chalk Original" panose="03000600000000000000" pitchFamily="66" charset="-120"/>
            </a:endParaRPr>
          </a:p>
        </p:txBody>
      </p:sp>
      <p:sp>
        <p:nvSpPr>
          <p:cNvPr id="13" name="文字方塊 12">
            <a:extLst>
              <a:ext uri="{FF2B5EF4-FFF2-40B4-BE49-F238E27FC236}">
                <a16:creationId xmlns:a16="http://schemas.microsoft.com/office/drawing/2014/main" xmlns="" id="{43A2F42B-B601-49D6-A78F-0A96DD683903}"/>
              </a:ext>
            </a:extLst>
          </p:cNvPr>
          <p:cNvSpPr txBox="1"/>
          <p:nvPr/>
        </p:nvSpPr>
        <p:spPr>
          <a:xfrm>
            <a:off x="7266922" y="5080606"/>
            <a:ext cx="625492" cy="1077218"/>
          </a:xfrm>
          <a:prstGeom prst="rect">
            <a:avLst/>
          </a:prstGeom>
          <a:solidFill>
            <a:schemeClr val="tx2">
              <a:lumMod val="20000"/>
              <a:lumOff val="80000"/>
            </a:schemeClr>
          </a:solidFill>
        </p:spPr>
        <p:txBody>
          <a:bodyPr wrap="none" rtlCol="0">
            <a:spAutoFit/>
          </a:bodyPr>
          <a:lstStyle/>
          <a:p>
            <a:r>
              <a:rPr lang="zh-TW" altLang="en-US" sz="3200" dirty="0">
                <a:latin typeface="Hanyi Senty Chalk Original" panose="03000600000000000000" pitchFamily="66" charset="-120"/>
                <a:ea typeface="Hanyi Senty Chalk Original" panose="03000600000000000000" pitchFamily="66" charset="-120"/>
              </a:rPr>
              <a:t>濕</a:t>
            </a:r>
            <a:endParaRPr lang="en-US" altLang="zh-TW" sz="3200" dirty="0">
              <a:latin typeface="Hanyi Senty Chalk Original" panose="03000600000000000000" pitchFamily="66" charset="-120"/>
              <a:ea typeface="Hanyi Senty Chalk Original" panose="03000600000000000000" pitchFamily="66" charset="-120"/>
            </a:endParaRPr>
          </a:p>
          <a:p>
            <a:r>
              <a:rPr lang="zh-TW" altLang="en-US" sz="3200" dirty="0">
                <a:latin typeface="Hanyi Senty Chalk Original" panose="03000600000000000000" pitchFamily="66" charset="-120"/>
                <a:ea typeface="Hanyi Senty Chalk Original" panose="03000600000000000000" pitchFamily="66" charset="-120"/>
              </a:rPr>
              <a:t>度</a:t>
            </a:r>
            <a:endParaRPr lang="zh-HK" altLang="en-US" sz="3200" dirty="0">
              <a:latin typeface="Hanyi Senty Chalk Original" panose="03000600000000000000" pitchFamily="66" charset="-120"/>
              <a:ea typeface="Hanyi Senty Chalk Original" panose="03000600000000000000" pitchFamily="66" charset="-120"/>
            </a:endParaRPr>
          </a:p>
        </p:txBody>
      </p:sp>
    </p:spTree>
    <p:extLst>
      <p:ext uri="{BB962C8B-B14F-4D97-AF65-F5344CB8AC3E}">
        <p14:creationId xmlns:p14="http://schemas.microsoft.com/office/powerpoint/2010/main" xmlns="" val="194803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圓角 8">
            <a:extLst>
              <a:ext uri="{FF2B5EF4-FFF2-40B4-BE49-F238E27FC236}">
                <a16:creationId xmlns:a16="http://schemas.microsoft.com/office/drawing/2014/main" xmlns="" id="{4C8E01B6-9A10-47A8-AB61-F9E5FA6E0335}"/>
              </a:ext>
            </a:extLst>
          </p:cNvPr>
          <p:cNvSpPr/>
          <p:nvPr/>
        </p:nvSpPr>
        <p:spPr>
          <a:xfrm>
            <a:off x="367729" y="5447570"/>
            <a:ext cx="4038768" cy="79101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矩形 3">
            <a:extLst>
              <a:ext uri="{FF2B5EF4-FFF2-40B4-BE49-F238E27FC236}">
                <a16:creationId xmlns:a16="http://schemas.microsoft.com/office/drawing/2014/main" xmlns="" id="{758197F0-E990-466B-B029-5F96DF67D471}"/>
              </a:ext>
            </a:extLst>
          </p:cNvPr>
          <p:cNvSpPr/>
          <p:nvPr/>
        </p:nvSpPr>
        <p:spPr>
          <a:xfrm>
            <a:off x="335360" y="1593127"/>
            <a:ext cx="5184576" cy="646331"/>
          </a:xfrm>
          <a:prstGeom prst="rect">
            <a:avLst/>
          </a:prstGeom>
        </p:spPr>
        <p:txBody>
          <a:bodyPr wrap="square">
            <a:spAutoFit/>
          </a:bodyPr>
          <a:lstStyle/>
          <a:p>
            <a:r>
              <a:rPr lang="zh-TW" altLang="en-US" sz="3600" dirty="0">
                <a:latin typeface="Hanyi Senty Chalk Original" panose="03000600000000000000" pitchFamily="66" charset="-120"/>
                <a:ea typeface="Hanyi Senty Chalk Original" panose="03000600000000000000" pitchFamily="66" charset="-120"/>
              </a:rPr>
              <a:t>一個嗤嚏的威力</a:t>
            </a:r>
            <a:endParaRPr lang="zh-HK" altLang="en-US" sz="3600" dirty="0">
              <a:latin typeface="Hanyi Senty Chalk Original" panose="03000600000000000000" pitchFamily="66" charset="-120"/>
              <a:ea typeface="Hanyi Senty Chalk Original" panose="03000600000000000000" pitchFamily="66" charset="-120"/>
            </a:endParaRPr>
          </a:p>
        </p:txBody>
      </p:sp>
      <p:sp>
        <p:nvSpPr>
          <p:cNvPr id="5" name="矩形: 圓角 18">
            <a:extLst>
              <a:ext uri="{FF2B5EF4-FFF2-40B4-BE49-F238E27FC236}">
                <a16:creationId xmlns:a16="http://schemas.microsoft.com/office/drawing/2014/main" xmlns="" id="{8BFB90BE-7D9E-4294-9640-A7622503D765}"/>
              </a:ext>
            </a:extLst>
          </p:cNvPr>
          <p:cNvSpPr/>
          <p:nvPr/>
        </p:nvSpPr>
        <p:spPr>
          <a:xfrm>
            <a:off x="257032" y="1556252"/>
            <a:ext cx="3750736"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6" name="Picture 2" descr="https://img.heho.com.tw/wp-content/uploads/2020/02/20200203%E4%B8%80%E6%AC%A1%E5%99%B4%E5%9A%8F%E6%9C%89%E4%B8%8A%E8%90%AC%E7%B2%92%E9%A3%9B%E6%B2%AB%EF%BC%8C%E9%A3%9B%E6%B2%AB%E5%82%B3%E6%9F%93%E7%9A%84%E6%81%90%E6%80%96%EF%BC%81.png">
            <a:extLst>
              <a:ext uri="{FF2B5EF4-FFF2-40B4-BE49-F238E27FC236}">
                <a16:creationId xmlns:a16="http://schemas.microsoft.com/office/drawing/2014/main" xmlns="" id="{7068DB84-5D0F-4C9B-A4DF-423E1D080902}"/>
              </a:ext>
            </a:extLst>
          </p:cNvPr>
          <p:cNvPicPr>
            <a:picLocks noChangeAspect="1" noChangeArrowheads="1"/>
          </p:cNvPicPr>
          <p:nvPr/>
        </p:nvPicPr>
        <p:blipFill>
          <a:blip r:embed="rId2"/>
          <a:srcRect/>
          <a:stretch>
            <a:fillRect/>
          </a:stretch>
        </p:blipFill>
        <p:spPr bwMode="auto">
          <a:xfrm>
            <a:off x="6590602" y="1412776"/>
            <a:ext cx="5313702" cy="5313702"/>
          </a:xfrm>
          <a:prstGeom prst="rect">
            <a:avLst/>
          </a:prstGeom>
          <a:noFill/>
        </p:spPr>
      </p:pic>
      <p:sp>
        <p:nvSpPr>
          <p:cNvPr id="7" name="文字方塊 6">
            <a:extLst>
              <a:ext uri="{FF2B5EF4-FFF2-40B4-BE49-F238E27FC236}">
                <a16:creationId xmlns:a16="http://schemas.microsoft.com/office/drawing/2014/main" xmlns="" id="{9F363AE3-0D37-47E1-9350-7427CBD5E2C9}"/>
              </a:ext>
            </a:extLst>
          </p:cNvPr>
          <p:cNvSpPr txBox="1"/>
          <p:nvPr/>
        </p:nvSpPr>
        <p:spPr>
          <a:xfrm>
            <a:off x="257032" y="2534608"/>
            <a:ext cx="6333570" cy="2246769"/>
          </a:xfrm>
          <a:prstGeom prst="rect">
            <a:avLst/>
          </a:prstGeom>
          <a:noFill/>
        </p:spPr>
        <p:txBody>
          <a:bodyPr wrap="square" rtlCol="0">
            <a:spAutoFit/>
          </a:bodyPr>
          <a:lstStyle/>
          <a:p>
            <a:pPr marL="285750" indent="-28575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高速公路的時速為</a:t>
            </a:r>
            <a:r>
              <a:rPr lang="en-US" altLang="zh-TW" sz="2000" dirty="0">
                <a:latin typeface="微軟正黑體" panose="020B0604030504040204" pitchFamily="34" charset="-120"/>
                <a:ea typeface="微軟正黑體" panose="020B0604030504040204" pitchFamily="34" charset="-120"/>
              </a:rPr>
              <a:t>100</a:t>
            </a:r>
            <a:r>
              <a:rPr lang="zh-TW" altLang="en-US" sz="2000" dirty="0">
                <a:latin typeface="微軟正黑體" panose="020B0604030504040204" pitchFamily="34" charset="-120"/>
                <a:ea typeface="微軟正黑體" panose="020B0604030504040204" pitchFamily="34" charset="-120"/>
              </a:rPr>
              <a:t>公里</a:t>
            </a:r>
            <a:endParaRPr lang="en-US" altLang="zh-TW" sz="20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港鐵時速</a:t>
            </a:r>
            <a:r>
              <a:rPr lang="zh-TW" altLang="en-US" sz="2000" b="1" dirty="0">
                <a:solidFill>
                  <a:srgbClr val="FF0000"/>
                </a:solidFill>
                <a:latin typeface="微軟正黑體" panose="020B0604030504040204" pitchFamily="34" charset="-120"/>
                <a:ea typeface="微軟正黑體" panose="020B0604030504040204" pitchFamily="34" charset="-120"/>
              </a:rPr>
              <a:t>最高時速</a:t>
            </a:r>
            <a:r>
              <a:rPr lang="en-US" altLang="zh-TW" sz="2000" dirty="0">
                <a:latin typeface="微軟正黑體" panose="020B0604030504040204" pitchFamily="34" charset="-120"/>
                <a:ea typeface="微軟正黑體" panose="020B0604030504040204" pitchFamily="34" charset="-120"/>
              </a:rPr>
              <a:t>140 </a:t>
            </a:r>
            <a:r>
              <a:rPr lang="en-US" sz="2000" dirty="0">
                <a:latin typeface="微軟正黑體" panose="020B0604030504040204" pitchFamily="34" charset="-120"/>
                <a:ea typeface="微軟正黑體" panose="020B0604030504040204" pitchFamily="34" charset="-120"/>
              </a:rPr>
              <a:t>km/h </a:t>
            </a:r>
            <a:br>
              <a:rPr lang="en-US" sz="2000" dirty="0">
                <a:latin typeface="微軟正黑體" panose="020B0604030504040204" pitchFamily="34" charset="-120"/>
                <a:ea typeface="微軟正黑體" panose="020B0604030504040204" pitchFamily="34" charset="-120"/>
              </a:rPr>
            </a:br>
            <a:r>
              <a:rPr lang="en-US"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地鐵四綫（即觀塘綫、荃灣線、港島綫、將軍澳綫）的平均車速，只有</a:t>
            </a:r>
            <a:r>
              <a:rPr lang="en-US" altLang="zh-TW" sz="2000" dirty="0">
                <a:latin typeface="微軟正黑體" panose="020B0604030504040204" pitchFamily="34" charset="-120"/>
                <a:ea typeface="微軟正黑體" panose="020B0604030504040204" pitchFamily="34" charset="-120"/>
              </a:rPr>
              <a:t>33km/h)</a:t>
            </a:r>
            <a:endParaRPr lang="en-US" sz="20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經由咳嗽和嗤嚏而出的飛沫，數量多，速度高，飛沫噴出最遠可以傳到</a:t>
            </a:r>
            <a:r>
              <a:rPr lang="en-US" altLang="zh-TW" sz="2000" dirty="0">
                <a:latin typeface="微軟正黑體" panose="020B0604030504040204" pitchFamily="34" charset="-120"/>
                <a:ea typeface="微軟正黑體" panose="020B0604030504040204" pitchFamily="34" charset="-120"/>
              </a:rPr>
              <a:t>2.5</a:t>
            </a:r>
            <a:r>
              <a:rPr lang="zh-TW" altLang="en-US" sz="2000" dirty="0">
                <a:latin typeface="微軟正黑體" panose="020B0604030504040204" pitchFamily="34" charset="-120"/>
                <a:ea typeface="微軟正黑體" panose="020B0604030504040204" pitchFamily="34" charset="-120"/>
              </a:rPr>
              <a:t>公尺</a:t>
            </a:r>
            <a:br>
              <a:rPr lang="zh-TW" altLang="en-US" sz="2000" dirty="0">
                <a:latin typeface="微軟正黑體" panose="020B0604030504040204" pitchFamily="34" charset="-120"/>
                <a:ea typeface="微軟正黑體" panose="020B0604030504040204" pitchFamily="34" charset="-120"/>
              </a:rPr>
            </a:br>
            <a:r>
              <a:rPr lang="zh-TW" altLang="en-US" sz="2000" dirty="0">
                <a:latin typeface="微軟正黑體" panose="020B0604030504040204" pitchFamily="34" charset="-120"/>
                <a:ea typeface="微軟正黑體" panose="020B0604030504040204" pitchFamily="34" charset="-120"/>
              </a:rPr>
              <a:t>即代表我們如果被飛沫噴中，則有很大機會被感染</a:t>
            </a:r>
          </a:p>
        </p:txBody>
      </p:sp>
      <p:sp>
        <p:nvSpPr>
          <p:cNvPr id="8" name="矩形 7">
            <a:extLst>
              <a:ext uri="{FF2B5EF4-FFF2-40B4-BE49-F238E27FC236}">
                <a16:creationId xmlns:a16="http://schemas.microsoft.com/office/drawing/2014/main" xmlns="" id="{E187F0A6-9EFB-4141-AEFF-B87C81D6E804}"/>
              </a:ext>
            </a:extLst>
          </p:cNvPr>
          <p:cNvSpPr/>
          <p:nvPr/>
        </p:nvSpPr>
        <p:spPr>
          <a:xfrm>
            <a:off x="681293" y="5509652"/>
            <a:ext cx="3411639" cy="646331"/>
          </a:xfrm>
          <a:prstGeom prst="rect">
            <a:avLst/>
          </a:prstGeom>
        </p:spPr>
        <p:txBody>
          <a:bodyPr wrap="square">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與人保持相當的距離</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戴口罩</a:t>
            </a:r>
          </a:p>
        </p:txBody>
      </p:sp>
      <p:sp>
        <p:nvSpPr>
          <p:cNvPr id="10" name="矩形 9">
            <a:extLst>
              <a:ext uri="{FF2B5EF4-FFF2-40B4-BE49-F238E27FC236}">
                <a16:creationId xmlns:a16="http://schemas.microsoft.com/office/drawing/2014/main" xmlns="" id="{B9D34EDD-1459-461F-B2E3-FF7ADC55BA94}"/>
              </a:ext>
            </a:extLst>
          </p:cNvPr>
          <p:cNvSpPr/>
          <p:nvPr/>
        </p:nvSpPr>
        <p:spPr>
          <a:xfrm>
            <a:off x="287696" y="4941946"/>
            <a:ext cx="3570209" cy="461665"/>
          </a:xfrm>
          <a:prstGeom prst="rect">
            <a:avLst/>
          </a:prstGeom>
        </p:spPr>
        <p:txBody>
          <a:bodyPr wrap="none">
            <a:spAutoFit/>
          </a:bodyPr>
          <a:lstStyle/>
          <a:p>
            <a:pPr algn="ctr"/>
            <a:r>
              <a:rPr lang="zh-TW" altLang="en-US" sz="2400" b="1" dirty="0">
                <a:latin typeface="微軟正黑體" panose="020B0604030504040204" pitchFamily="34" charset="-120"/>
                <a:ea typeface="微軟正黑體" panose="020B0604030504040204" pitchFamily="34" charset="-120"/>
              </a:rPr>
              <a:t>我們可如何保護自己呢？</a:t>
            </a:r>
            <a:endParaRPr lang="en-US" altLang="zh-TW"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50540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B6EACDD-440A-44D8-94DC-25D5C80C6AE6}"/>
              </a:ext>
            </a:extLst>
          </p:cNvPr>
          <p:cNvSpPr/>
          <p:nvPr/>
        </p:nvSpPr>
        <p:spPr>
          <a:xfrm>
            <a:off x="335360" y="1593127"/>
            <a:ext cx="5184576" cy="646331"/>
          </a:xfrm>
          <a:prstGeom prst="rect">
            <a:avLst/>
          </a:prstGeom>
        </p:spPr>
        <p:txBody>
          <a:bodyPr wrap="square">
            <a:spAutoFit/>
          </a:bodyPr>
          <a:lstStyle/>
          <a:p>
            <a:r>
              <a:rPr lang="zh-TW" altLang="en-US" sz="3600" dirty="0">
                <a:latin typeface="Hanyi Senty Chalk Original" panose="03000600000000000000" pitchFamily="66" charset="-120"/>
                <a:ea typeface="Hanyi Senty Chalk Original" panose="03000600000000000000" pitchFamily="66" charset="-120"/>
              </a:rPr>
              <a:t>哪款口罩有效阻隔飛沫</a:t>
            </a:r>
            <a:r>
              <a:rPr lang="en-US" altLang="zh-TW" sz="3600" dirty="0">
                <a:latin typeface="Hanyi Senty Chalk Original" panose="03000600000000000000" pitchFamily="66" charset="-120"/>
                <a:ea typeface="Hanyi Senty Chalk Original" panose="03000600000000000000" pitchFamily="66" charset="-120"/>
              </a:rPr>
              <a:t>?</a:t>
            </a:r>
            <a:endParaRPr lang="zh-HK" altLang="en-US" sz="3600" dirty="0">
              <a:latin typeface="Hanyi Senty Chalk Original" panose="03000600000000000000" pitchFamily="66" charset="-120"/>
              <a:ea typeface="Hanyi Senty Chalk Original" panose="03000600000000000000" pitchFamily="66" charset="-120"/>
            </a:endParaRPr>
          </a:p>
        </p:txBody>
      </p:sp>
      <p:sp>
        <p:nvSpPr>
          <p:cNvPr id="5" name="矩形: 圓角 18">
            <a:extLst>
              <a:ext uri="{FF2B5EF4-FFF2-40B4-BE49-F238E27FC236}">
                <a16:creationId xmlns:a16="http://schemas.microsoft.com/office/drawing/2014/main" xmlns="" id="{469D1022-EC2D-49BE-A2DD-3BDFD9CE893D}"/>
              </a:ext>
            </a:extLst>
          </p:cNvPr>
          <p:cNvSpPr/>
          <p:nvPr/>
        </p:nvSpPr>
        <p:spPr>
          <a:xfrm>
            <a:off x="257032" y="1556252"/>
            <a:ext cx="5478928"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nvGrpSpPr>
          <p:cNvPr id="8" name="群組 7">
            <a:extLst>
              <a:ext uri="{FF2B5EF4-FFF2-40B4-BE49-F238E27FC236}">
                <a16:creationId xmlns:a16="http://schemas.microsoft.com/office/drawing/2014/main" xmlns="" id="{DDAC95A4-0583-4F2C-8312-AF4AACB9F3C0}"/>
              </a:ext>
            </a:extLst>
          </p:cNvPr>
          <p:cNvGrpSpPr/>
          <p:nvPr/>
        </p:nvGrpSpPr>
        <p:grpSpPr>
          <a:xfrm>
            <a:off x="47328" y="2708920"/>
            <a:ext cx="12122266" cy="3024336"/>
            <a:chOff x="248722" y="2412360"/>
            <a:chExt cx="14465451" cy="3608928"/>
          </a:xfrm>
        </p:grpSpPr>
        <p:pic>
          <p:nvPicPr>
            <p:cNvPr id="6" name="Picture 2" descr="https://img.heho.com.tw/wp-content/uploads/2020/01/%E9%98%B2%E7%97%85%E5%93%AA%E7%A8%AE%E5%8F%A3%E7%BD%A9%E6%AF%94%E8%BC%83%E5%A5%BD%EF%BC%9F5%E6%AC%BE%E5%B8%B8%E8%A6%8B%E5%8F%A3%E7%BD%A9%E6%AF%94%E4%B8%80%E6%AF%94.png">
              <a:extLst>
                <a:ext uri="{FF2B5EF4-FFF2-40B4-BE49-F238E27FC236}">
                  <a16:creationId xmlns:a16="http://schemas.microsoft.com/office/drawing/2014/main" xmlns="" id="{CC50BD33-DC1C-4F35-A308-2A1F69A02FCD}"/>
                </a:ext>
              </a:extLst>
            </p:cNvPr>
            <p:cNvPicPr>
              <a:picLocks noChangeAspect="1" noChangeArrowheads="1"/>
            </p:cNvPicPr>
            <p:nvPr/>
          </p:nvPicPr>
          <p:blipFill rotWithShape="1">
            <a:blip r:embed="rId2"/>
            <a:srcRect t="51071"/>
            <a:stretch/>
          </p:blipFill>
          <p:spPr bwMode="auto">
            <a:xfrm>
              <a:off x="7338336" y="2412360"/>
              <a:ext cx="7375837" cy="3608928"/>
            </a:xfrm>
            <a:prstGeom prst="rect">
              <a:avLst/>
            </a:prstGeom>
            <a:noFill/>
          </p:spPr>
        </p:pic>
        <p:pic>
          <p:nvPicPr>
            <p:cNvPr id="7" name="Picture 2" descr="https://img.heho.com.tw/wp-content/uploads/2020/01/%E9%98%B2%E7%97%85%E5%93%AA%E7%A8%AE%E5%8F%A3%E7%BD%A9%E6%AF%94%E8%BC%83%E5%A5%BD%EF%BC%9F5%E6%AC%BE%E5%B8%B8%E8%A6%8B%E5%8F%A3%E7%BD%A9%E6%AF%94%E4%B8%80%E6%AF%94.png">
              <a:extLst>
                <a:ext uri="{FF2B5EF4-FFF2-40B4-BE49-F238E27FC236}">
                  <a16:creationId xmlns:a16="http://schemas.microsoft.com/office/drawing/2014/main" xmlns="" id="{D9D1E65C-93BD-4801-9E7F-B99ED5C12C7D}"/>
                </a:ext>
              </a:extLst>
            </p:cNvPr>
            <p:cNvPicPr>
              <a:picLocks noChangeAspect="1" noChangeArrowheads="1"/>
            </p:cNvPicPr>
            <p:nvPr/>
          </p:nvPicPr>
          <p:blipFill rotWithShape="1">
            <a:blip r:embed="rId2"/>
            <a:srcRect b="49216"/>
            <a:stretch/>
          </p:blipFill>
          <p:spPr bwMode="auto">
            <a:xfrm>
              <a:off x="248722" y="2420888"/>
              <a:ext cx="7089615" cy="3600400"/>
            </a:xfrm>
            <a:prstGeom prst="rect">
              <a:avLst/>
            </a:prstGeom>
            <a:noFill/>
          </p:spPr>
        </p:pic>
      </p:grpSp>
    </p:spTree>
    <p:extLst>
      <p:ext uri="{BB962C8B-B14F-4D97-AF65-F5344CB8AC3E}">
        <p14:creationId xmlns:p14="http://schemas.microsoft.com/office/powerpoint/2010/main" xmlns="" val="283263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img.heho.com.tw/wp-content/uploads/2019/01/%E5%B0%8F%E5%8F%A3%E7%BD%A9%E6%9C%89%E5%AD%B8%E5%95%8F_%E5%8F%A3%E7%BD%A9%E5%8A%9F%E8%83%BD%E5%A4%A7%E8%A7%A3%E6%9E%90_.png">
            <a:extLst>
              <a:ext uri="{FF2B5EF4-FFF2-40B4-BE49-F238E27FC236}">
                <a16:creationId xmlns:a16="http://schemas.microsoft.com/office/drawing/2014/main" xmlns="" id="{1A943F00-655A-4E96-B075-EA3BCC8E1F7E}"/>
              </a:ext>
            </a:extLst>
          </p:cNvPr>
          <p:cNvPicPr>
            <a:picLocks noChangeAspect="1" noChangeArrowheads="1"/>
          </p:cNvPicPr>
          <p:nvPr/>
        </p:nvPicPr>
        <p:blipFill>
          <a:blip r:embed="rId2"/>
          <a:srcRect/>
          <a:stretch>
            <a:fillRect/>
          </a:stretch>
        </p:blipFill>
        <p:spPr bwMode="auto">
          <a:xfrm>
            <a:off x="6240016" y="1357274"/>
            <a:ext cx="5500726" cy="5500726"/>
          </a:xfrm>
          <a:prstGeom prst="rect">
            <a:avLst/>
          </a:prstGeom>
          <a:noFill/>
        </p:spPr>
      </p:pic>
      <p:sp>
        <p:nvSpPr>
          <p:cNvPr id="8" name="矩形 7">
            <a:extLst>
              <a:ext uri="{FF2B5EF4-FFF2-40B4-BE49-F238E27FC236}">
                <a16:creationId xmlns:a16="http://schemas.microsoft.com/office/drawing/2014/main" xmlns="" id="{91067B5E-4EFB-4967-949D-FDCA66FFF682}"/>
              </a:ext>
            </a:extLst>
          </p:cNvPr>
          <p:cNvSpPr/>
          <p:nvPr/>
        </p:nvSpPr>
        <p:spPr>
          <a:xfrm>
            <a:off x="269672" y="3537883"/>
            <a:ext cx="5184576" cy="646331"/>
          </a:xfrm>
          <a:prstGeom prst="rect">
            <a:avLst/>
          </a:prstGeom>
        </p:spPr>
        <p:txBody>
          <a:bodyPr wrap="square">
            <a:spAutoFit/>
          </a:bodyPr>
          <a:lstStyle/>
          <a:p>
            <a:r>
              <a:rPr lang="zh-TW" altLang="en-US" sz="3600" dirty="0">
                <a:latin typeface="Hanyi Senty Chalk Original" panose="03000600000000000000" pitchFamily="66" charset="-120"/>
                <a:ea typeface="Hanyi Senty Chalk Original" panose="03000600000000000000" pitchFamily="66" charset="-120"/>
              </a:rPr>
              <a:t>哪款口罩有效阻隔飛沫</a:t>
            </a:r>
            <a:r>
              <a:rPr lang="en-US" altLang="zh-TW" sz="3600" dirty="0">
                <a:latin typeface="Hanyi Senty Chalk Original" panose="03000600000000000000" pitchFamily="66" charset="-120"/>
                <a:ea typeface="Hanyi Senty Chalk Original" panose="03000600000000000000" pitchFamily="66" charset="-120"/>
              </a:rPr>
              <a:t>?</a:t>
            </a:r>
            <a:endParaRPr lang="zh-HK" altLang="en-US" sz="3600" dirty="0">
              <a:latin typeface="Hanyi Senty Chalk Original" panose="03000600000000000000" pitchFamily="66" charset="-120"/>
              <a:ea typeface="Hanyi Senty Chalk Original" panose="03000600000000000000" pitchFamily="66" charset="-120"/>
            </a:endParaRPr>
          </a:p>
        </p:txBody>
      </p:sp>
      <p:sp>
        <p:nvSpPr>
          <p:cNvPr id="9" name="矩形: 圓角 18">
            <a:extLst>
              <a:ext uri="{FF2B5EF4-FFF2-40B4-BE49-F238E27FC236}">
                <a16:creationId xmlns:a16="http://schemas.microsoft.com/office/drawing/2014/main" xmlns="" id="{09D80244-78A0-4AD5-A88A-2322EC47E2C3}"/>
              </a:ext>
            </a:extLst>
          </p:cNvPr>
          <p:cNvSpPr/>
          <p:nvPr/>
        </p:nvSpPr>
        <p:spPr>
          <a:xfrm>
            <a:off x="191344" y="3501008"/>
            <a:ext cx="5478928"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D9F0DFD0-2FD3-4C93-B5DF-66BC3BEAA719}"/>
              </a:ext>
            </a:extLst>
          </p:cNvPr>
          <p:cNvSpPr/>
          <p:nvPr/>
        </p:nvSpPr>
        <p:spPr>
          <a:xfrm>
            <a:off x="335360" y="1593127"/>
            <a:ext cx="5184576" cy="646331"/>
          </a:xfrm>
          <a:prstGeom prst="rect">
            <a:avLst/>
          </a:prstGeom>
        </p:spPr>
        <p:txBody>
          <a:bodyPr wrap="square">
            <a:spAutoFit/>
          </a:bodyPr>
          <a:lstStyle/>
          <a:p>
            <a:r>
              <a:rPr lang="zh-TW" altLang="en-US" sz="3600" dirty="0">
                <a:latin typeface="Hanyi Senty Chalk Original" panose="03000600000000000000" pitchFamily="66" charset="-120"/>
                <a:ea typeface="Hanyi Senty Chalk Original" panose="03000600000000000000" pitchFamily="66" charset="-120"/>
              </a:rPr>
              <a:t>空氣中會有病毒嗎</a:t>
            </a:r>
            <a:r>
              <a:rPr lang="en-US" altLang="zh-TW" sz="3600" dirty="0">
                <a:latin typeface="Hanyi Senty Chalk Original" panose="03000600000000000000" pitchFamily="66" charset="-120"/>
                <a:ea typeface="Hanyi Senty Chalk Original" panose="03000600000000000000" pitchFamily="66" charset="-120"/>
              </a:rPr>
              <a:t>?</a:t>
            </a:r>
            <a:endParaRPr lang="zh-TW" altLang="en-US" sz="3600" dirty="0">
              <a:latin typeface="Hanyi Senty Chalk Original" panose="03000600000000000000" pitchFamily="66" charset="-120"/>
              <a:ea typeface="Hanyi Senty Chalk Original" panose="03000600000000000000" pitchFamily="66" charset="-120"/>
            </a:endParaRPr>
          </a:p>
        </p:txBody>
      </p:sp>
      <p:sp>
        <p:nvSpPr>
          <p:cNvPr id="5" name="矩形: 圓角 18">
            <a:extLst>
              <a:ext uri="{FF2B5EF4-FFF2-40B4-BE49-F238E27FC236}">
                <a16:creationId xmlns:a16="http://schemas.microsoft.com/office/drawing/2014/main" xmlns="" id="{360D7142-D9F4-48A2-BD03-004A0401C2D3}"/>
              </a:ext>
            </a:extLst>
          </p:cNvPr>
          <p:cNvSpPr/>
          <p:nvPr/>
        </p:nvSpPr>
        <p:spPr>
          <a:xfrm>
            <a:off x="257032" y="1556252"/>
            <a:ext cx="4470816"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矩形 5">
            <a:extLst>
              <a:ext uri="{FF2B5EF4-FFF2-40B4-BE49-F238E27FC236}">
                <a16:creationId xmlns:a16="http://schemas.microsoft.com/office/drawing/2014/main" xmlns="" id="{B70AEE4C-745D-4E8E-ADAF-412D1A205C65}"/>
              </a:ext>
            </a:extLst>
          </p:cNvPr>
          <p:cNvSpPr/>
          <p:nvPr/>
        </p:nvSpPr>
        <p:spPr>
          <a:xfrm>
            <a:off x="551384" y="2636912"/>
            <a:ext cx="11017224" cy="1815882"/>
          </a:xfrm>
          <a:prstGeom prst="rect">
            <a:avLst/>
          </a:prstGeom>
        </p:spPr>
        <p:txBody>
          <a:bodyPr wrap="square">
            <a:spAutoFit/>
          </a:bodyPr>
          <a:lstStyle/>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病毒從人體出來很快就沉降了，不會在空氣當中漂浮。</a:t>
            </a:r>
          </a:p>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從這個意義來說，在空氣當中不會有病毒。</a:t>
            </a:r>
          </a:p>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飛沫可以沉降，病毒可以落在物體表面。研究發現，病毒在光滑的物體表面可以存活數小時，如果溫度、濕度合適，它可以存活數天。</a:t>
            </a:r>
          </a:p>
        </p:txBody>
      </p:sp>
    </p:spTree>
    <p:extLst>
      <p:ext uri="{BB962C8B-B14F-4D97-AF65-F5344CB8AC3E}">
        <p14:creationId xmlns:p14="http://schemas.microsoft.com/office/powerpoint/2010/main" xmlns="" val="4168240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FC74B43-628A-4F60-9CBF-5AB7CA477FA5}"/>
              </a:ext>
            </a:extLst>
          </p:cNvPr>
          <p:cNvSpPr/>
          <p:nvPr/>
        </p:nvSpPr>
        <p:spPr>
          <a:xfrm>
            <a:off x="335360" y="1593127"/>
            <a:ext cx="5184576" cy="646331"/>
          </a:xfrm>
          <a:prstGeom prst="rect">
            <a:avLst/>
          </a:prstGeom>
        </p:spPr>
        <p:txBody>
          <a:bodyPr wrap="square">
            <a:spAutoFit/>
          </a:bodyPr>
          <a:lstStyle/>
          <a:p>
            <a:r>
              <a:rPr lang="zh-TW" altLang="en-US" sz="3600" dirty="0">
                <a:latin typeface="Hanyi Senty Chalk Original" panose="03000600000000000000" pitchFamily="66" charset="-120"/>
                <a:ea typeface="Hanyi Senty Chalk Original" panose="03000600000000000000" pitchFamily="66" charset="-120"/>
              </a:rPr>
              <a:t>空氣中會有病毒嗎</a:t>
            </a:r>
            <a:r>
              <a:rPr lang="en-US" altLang="zh-TW" sz="3600" dirty="0">
                <a:latin typeface="Hanyi Senty Chalk Original" panose="03000600000000000000" pitchFamily="66" charset="-120"/>
                <a:ea typeface="Hanyi Senty Chalk Original" panose="03000600000000000000" pitchFamily="66" charset="-120"/>
              </a:rPr>
              <a:t>?</a:t>
            </a:r>
            <a:endParaRPr lang="zh-TW" altLang="en-US" sz="3600" dirty="0">
              <a:latin typeface="Hanyi Senty Chalk Original" panose="03000600000000000000" pitchFamily="66" charset="-120"/>
              <a:ea typeface="Hanyi Senty Chalk Original" panose="03000600000000000000" pitchFamily="66" charset="-120"/>
            </a:endParaRPr>
          </a:p>
        </p:txBody>
      </p:sp>
      <p:sp>
        <p:nvSpPr>
          <p:cNvPr id="5" name="矩形: 圓角 18">
            <a:extLst>
              <a:ext uri="{FF2B5EF4-FFF2-40B4-BE49-F238E27FC236}">
                <a16:creationId xmlns:a16="http://schemas.microsoft.com/office/drawing/2014/main" xmlns="" id="{89435349-C4B7-44CB-91AC-0750C29F134F}"/>
              </a:ext>
            </a:extLst>
          </p:cNvPr>
          <p:cNvSpPr/>
          <p:nvPr/>
        </p:nvSpPr>
        <p:spPr>
          <a:xfrm>
            <a:off x="257032" y="1556252"/>
            <a:ext cx="4470816"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矩形 5">
            <a:extLst>
              <a:ext uri="{FF2B5EF4-FFF2-40B4-BE49-F238E27FC236}">
                <a16:creationId xmlns:a16="http://schemas.microsoft.com/office/drawing/2014/main" xmlns="" id="{BE471E2B-615B-402F-A66A-9015C0E2E78B}"/>
              </a:ext>
            </a:extLst>
          </p:cNvPr>
          <p:cNvSpPr/>
          <p:nvPr/>
        </p:nvSpPr>
        <p:spPr>
          <a:xfrm>
            <a:off x="335360" y="2564904"/>
            <a:ext cx="11593288" cy="3108543"/>
          </a:xfrm>
          <a:prstGeom prst="rect">
            <a:avLst/>
          </a:prstGeom>
        </p:spPr>
        <p:txBody>
          <a:bodyPr wrap="square">
            <a:spAutoFit/>
          </a:bodyPr>
          <a:lstStyle/>
          <a:p>
            <a:r>
              <a:rPr lang="en-US" altLang="zh-TW" sz="2800" b="1" dirty="0">
                <a:solidFill>
                  <a:srgbClr val="FF0000"/>
                </a:solidFill>
                <a:latin typeface="微軟正黑體" panose="020B0604030504040204" pitchFamily="34" charset="-120"/>
                <a:ea typeface="微軟正黑體" panose="020B0604030504040204" pitchFamily="34" charset="-120"/>
              </a:rPr>
              <a:t>2019</a:t>
            </a:r>
            <a:r>
              <a:rPr lang="zh-TW" altLang="en-US" sz="2800" b="1" dirty="0">
                <a:solidFill>
                  <a:srgbClr val="FF0000"/>
                </a:solidFill>
                <a:latin typeface="微軟正黑體" panose="020B0604030504040204" pitchFamily="34" charset="-120"/>
                <a:ea typeface="微軟正黑體" panose="020B0604030504040204" pitchFamily="34" charset="-120"/>
              </a:rPr>
              <a:t>冠狀病毒病在天氣回暖後會自然消失嗎？</a:t>
            </a:r>
          </a:p>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研究發現，冠狀病毒通常在較低溫度及乾燥的環境中存活更長的時間並保持更長的活躍性。</a:t>
            </a:r>
          </a:p>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在未經消毒的狀況下，病毒最長可能在金屬、玻璃、塑膠等無生命物體的表面停留、存活長達</a:t>
            </a:r>
            <a:r>
              <a:rPr lang="en-US" altLang="zh-TW" sz="2800" dirty="0">
                <a:latin typeface="微軟正黑體" panose="020B0604030504040204" pitchFamily="34" charset="-120"/>
                <a:ea typeface="微軟正黑體" panose="020B0604030504040204" pitchFamily="34" charset="-120"/>
              </a:rPr>
              <a:t>9</a:t>
            </a:r>
            <a:r>
              <a:rPr lang="zh-TW" altLang="en-US" sz="2800" dirty="0">
                <a:latin typeface="微軟正黑體" panose="020B0604030504040204" pitchFamily="34" charset="-120"/>
                <a:ea typeface="微軟正黑體" panose="020B0604030504040204" pitchFamily="34" charset="-120"/>
              </a:rPr>
              <a:t>天時間。</a:t>
            </a:r>
          </a:p>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個人可能在觸摸沾染新冠狀病毒的物體表面後，接著與口、鼻、眼接觸，進而感染新冠狀病毒，但病毒的主要傳播途徑仍是飛沫傳染。</a:t>
            </a:r>
          </a:p>
        </p:txBody>
      </p:sp>
      <p:sp>
        <p:nvSpPr>
          <p:cNvPr id="7" name="矩形 6">
            <a:extLst>
              <a:ext uri="{FF2B5EF4-FFF2-40B4-BE49-F238E27FC236}">
                <a16:creationId xmlns:a16="http://schemas.microsoft.com/office/drawing/2014/main" xmlns="" id="{6F8083E0-3806-4A90-9D0F-0B6B5AEF4E70}"/>
              </a:ext>
            </a:extLst>
          </p:cNvPr>
          <p:cNvSpPr/>
          <p:nvPr/>
        </p:nvSpPr>
        <p:spPr>
          <a:xfrm>
            <a:off x="257032" y="6093296"/>
            <a:ext cx="9727400" cy="369332"/>
          </a:xfrm>
          <a:prstGeom prst="rect">
            <a:avLst/>
          </a:prstGeom>
        </p:spPr>
        <p:txBody>
          <a:bodyPr wrap="square">
            <a:spAutoFit/>
          </a:bodyPr>
          <a:lstStyle/>
          <a:p>
            <a:r>
              <a:rPr lang="zh-TW" altLang="en-US" b="1" dirty="0">
                <a:latin typeface="微軟正黑體" panose="020B0604030504040204" pitchFamily="34" charset="-120"/>
                <a:ea typeface="微軟正黑體" panose="020B0604030504040204" pitchFamily="34" charset="-120"/>
              </a:rPr>
              <a:t>資料來源：醫學期刊</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醫院感染雜誌</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r>
              <a:rPr lang="en-US" b="1" dirty="0">
                <a:latin typeface="微軟正黑體" panose="020B0604030504040204" pitchFamily="34" charset="-120"/>
                <a:ea typeface="微軟正黑體" panose="020B0604030504040204" pitchFamily="34" charset="-120"/>
              </a:rPr>
              <a:t>The Journal of Hospital Infection）</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96152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D88F0286-FFF7-4F23-87BA-32F8B052F540}"/>
              </a:ext>
            </a:extLst>
          </p:cNvPr>
          <p:cNvSpPr/>
          <p:nvPr/>
        </p:nvSpPr>
        <p:spPr>
          <a:xfrm>
            <a:off x="335360" y="1593127"/>
            <a:ext cx="5760640" cy="646331"/>
          </a:xfrm>
          <a:prstGeom prst="rect">
            <a:avLst/>
          </a:prstGeom>
        </p:spPr>
        <p:txBody>
          <a:bodyPr wrap="square">
            <a:spAutoFit/>
          </a:bodyPr>
          <a:lstStyle/>
          <a:p>
            <a:r>
              <a:rPr lang="zh-TW" altLang="en-US" sz="3600" dirty="0">
                <a:latin typeface="Hanyi Senty Chalk Original" panose="03000600000000000000" pitchFamily="66" charset="-120"/>
                <a:ea typeface="Hanyi Senty Chalk Original" panose="03000600000000000000" pitchFamily="66" charset="-120"/>
              </a:rPr>
              <a:t>新冠狀病毒對全球的影響</a:t>
            </a:r>
          </a:p>
        </p:txBody>
      </p:sp>
      <p:sp>
        <p:nvSpPr>
          <p:cNvPr id="6" name="矩形: 圓角 18">
            <a:extLst>
              <a:ext uri="{FF2B5EF4-FFF2-40B4-BE49-F238E27FC236}">
                <a16:creationId xmlns:a16="http://schemas.microsoft.com/office/drawing/2014/main" xmlns="" id="{5A7AD5F5-FE8C-424D-9A97-1CC4E7EF5814}"/>
              </a:ext>
            </a:extLst>
          </p:cNvPr>
          <p:cNvSpPr/>
          <p:nvPr/>
        </p:nvSpPr>
        <p:spPr>
          <a:xfrm>
            <a:off x="257032" y="1556252"/>
            <a:ext cx="5760640"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7" name="Picture 5" descr="https://www.pinview.com.tw/storage/media/images/27783ae5d5f3a7973b4cff5576538786.jpg">
            <a:extLst>
              <a:ext uri="{FF2B5EF4-FFF2-40B4-BE49-F238E27FC236}">
                <a16:creationId xmlns:a16="http://schemas.microsoft.com/office/drawing/2014/main" xmlns="" id="{56889A0D-1B3F-4647-9019-BD248DC67B18}"/>
              </a:ext>
            </a:extLst>
          </p:cNvPr>
          <p:cNvPicPr>
            <a:picLocks noChangeAspect="1" noChangeArrowheads="1"/>
          </p:cNvPicPr>
          <p:nvPr/>
        </p:nvPicPr>
        <p:blipFill>
          <a:blip r:embed="rId3"/>
          <a:srcRect/>
          <a:stretch>
            <a:fillRect/>
          </a:stretch>
        </p:blipFill>
        <p:spPr bwMode="auto">
          <a:xfrm>
            <a:off x="335360" y="2708920"/>
            <a:ext cx="5760640" cy="3243361"/>
          </a:xfrm>
          <a:prstGeom prst="rect">
            <a:avLst/>
          </a:prstGeom>
          <a:noFill/>
        </p:spPr>
      </p:pic>
      <p:pic>
        <p:nvPicPr>
          <p:cNvPr id="8" name="Picture 2" descr="有新型冠狀病毒感染報告個案的國家/地區">
            <a:extLst>
              <a:ext uri="{FF2B5EF4-FFF2-40B4-BE49-F238E27FC236}">
                <a16:creationId xmlns:a16="http://schemas.microsoft.com/office/drawing/2014/main" xmlns="" id="{F3291CFA-BBDE-45F0-B72F-774A7105608E}"/>
              </a:ext>
            </a:extLst>
          </p:cNvPr>
          <p:cNvPicPr>
            <a:picLocks noChangeAspect="1" noChangeArrowheads="1"/>
          </p:cNvPicPr>
          <p:nvPr/>
        </p:nvPicPr>
        <p:blipFill>
          <a:blip r:embed="rId4"/>
          <a:srcRect/>
          <a:stretch>
            <a:fillRect/>
          </a:stretch>
        </p:blipFill>
        <p:spPr bwMode="auto">
          <a:xfrm>
            <a:off x="6312024" y="1556252"/>
            <a:ext cx="5322168" cy="5322168"/>
          </a:xfrm>
          <a:prstGeom prst="rect">
            <a:avLst/>
          </a:prstGeom>
          <a:noFill/>
        </p:spPr>
      </p:pic>
      <p:sp>
        <p:nvSpPr>
          <p:cNvPr id="9" name="矩形 8">
            <a:extLst>
              <a:ext uri="{FF2B5EF4-FFF2-40B4-BE49-F238E27FC236}">
                <a16:creationId xmlns:a16="http://schemas.microsoft.com/office/drawing/2014/main" xmlns="" id="{6F1EA591-A555-4E24-A869-8A31E2BA400B}"/>
              </a:ext>
            </a:extLst>
          </p:cNvPr>
          <p:cNvSpPr/>
          <p:nvPr/>
        </p:nvSpPr>
        <p:spPr>
          <a:xfrm>
            <a:off x="330528" y="6061703"/>
            <a:ext cx="6096000" cy="646331"/>
          </a:xfrm>
          <a:prstGeom prst="rect">
            <a:avLst/>
          </a:prstGeom>
        </p:spPr>
        <p:txBody>
          <a:bodyPr>
            <a:spAutoFit/>
          </a:bodyPr>
          <a:lstStyle/>
          <a:p>
            <a:r>
              <a:rPr lang="zh-TW" altLang="en-US" b="1" dirty="0">
                <a:latin typeface="微軟正黑體" panose="020B0604030504040204" pitchFamily="34" charset="-120"/>
                <a:ea typeface="微軟正黑體" panose="020B0604030504040204" pitchFamily="34" charset="-120"/>
              </a:rPr>
              <a:t>武漢肺炎全球疫情地圖</a:t>
            </a:r>
          </a:p>
          <a:p>
            <a:r>
              <a:rPr lang="en-US" altLang="zh-HK" dirty="0">
                <a:latin typeface="微軟正黑體" panose="020B0604030504040204" pitchFamily="34" charset="-120"/>
                <a:ea typeface="微軟正黑體" panose="020B0604030504040204" pitchFamily="34" charset="-120"/>
                <a:hlinkClick r:id="rId5"/>
              </a:rPr>
              <a:t>https://infogram.com/--1h0r6r5xylqm4ek</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37580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xmlns="" id="{0DB30D07-0A0E-4803-8425-33FA3E9CF2D3}"/>
              </a:ext>
            </a:extLst>
          </p:cNvPr>
          <p:cNvSpPr txBox="1"/>
          <p:nvPr/>
        </p:nvSpPr>
        <p:spPr>
          <a:xfrm>
            <a:off x="335360" y="1620089"/>
            <a:ext cx="8352928" cy="584775"/>
          </a:xfrm>
          <a:prstGeom prst="rect">
            <a:avLst/>
          </a:prstGeom>
          <a:noFill/>
        </p:spPr>
        <p:txBody>
          <a:bodyPr wrap="square" rtlCol="0">
            <a:spAutoFit/>
          </a:bodyPr>
          <a:lstStyle/>
          <a:p>
            <a:r>
              <a:rPr lang="zh-TW" altLang="en-US" sz="3200" dirty="0">
                <a:latin typeface="Hanyi Senty Chalk Original" panose="03000600000000000000" pitchFamily="66" charset="-120"/>
                <a:ea typeface="Hanyi Senty Chalk Original" panose="03000600000000000000" pitchFamily="66" charset="-120"/>
              </a:rPr>
              <a:t>人類有哪些行為導致病毒廣泛傳播</a:t>
            </a:r>
            <a:r>
              <a:rPr lang="en-US" altLang="zh-TW" sz="3200" dirty="0">
                <a:latin typeface="Hanyi Senty Chalk Original" panose="03000600000000000000" pitchFamily="66" charset="-120"/>
                <a:ea typeface="Hanyi Senty Chalk Original" panose="03000600000000000000" pitchFamily="66" charset="-120"/>
              </a:rPr>
              <a:t>?</a:t>
            </a:r>
            <a:endParaRPr lang="zh-TW" altLang="en-US" sz="3200" dirty="0">
              <a:latin typeface="Hanyi Senty Chalk Original" panose="03000600000000000000" pitchFamily="66" charset="-120"/>
              <a:ea typeface="Hanyi Senty Chalk Original" panose="03000600000000000000" pitchFamily="66" charset="-120"/>
            </a:endParaRPr>
          </a:p>
        </p:txBody>
      </p:sp>
      <p:sp>
        <p:nvSpPr>
          <p:cNvPr id="5" name="矩形: 圓角 18">
            <a:extLst>
              <a:ext uri="{FF2B5EF4-FFF2-40B4-BE49-F238E27FC236}">
                <a16:creationId xmlns:a16="http://schemas.microsoft.com/office/drawing/2014/main" xmlns="" id="{FC47174D-D02B-4BD4-A78A-B722C3CDC385}"/>
              </a:ext>
            </a:extLst>
          </p:cNvPr>
          <p:cNvSpPr/>
          <p:nvPr/>
        </p:nvSpPr>
        <p:spPr>
          <a:xfrm>
            <a:off x="257032" y="1556252"/>
            <a:ext cx="7351136"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矩形 5">
            <a:extLst>
              <a:ext uri="{FF2B5EF4-FFF2-40B4-BE49-F238E27FC236}">
                <a16:creationId xmlns:a16="http://schemas.microsoft.com/office/drawing/2014/main" xmlns="" id="{5A936FAC-96D9-4718-AF35-7A5DF2E87BF6}"/>
              </a:ext>
            </a:extLst>
          </p:cNvPr>
          <p:cNvSpPr/>
          <p:nvPr/>
        </p:nvSpPr>
        <p:spPr>
          <a:xfrm>
            <a:off x="479376" y="2564904"/>
            <a:ext cx="9433048" cy="1384995"/>
          </a:xfrm>
          <a:prstGeom prst="rect">
            <a:avLst/>
          </a:prstGeom>
        </p:spPr>
        <p:txBody>
          <a:bodyPr wrap="square">
            <a:spAutoFit/>
          </a:bodyPr>
          <a:lstStyle/>
          <a:p>
            <a:pPr marL="457200" indent="-45720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人類砍伐樹木，導致蝙蝠的棲息地遷徒而將病毒由一個地方傳播到另一個地方</a:t>
            </a:r>
          </a:p>
          <a:p>
            <a:pPr marL="457200" indent="-45720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全球化令人類跨境人口流動頻繁：旅遊、商務、探親</a:t>
            </a:r>
          </a:p>
        </p:txBody>
      </p:sp>
      <p:pic>
        <p:nvPicPr>
          <p:cNvPr id="6146" name="Picture 2" descr="森林伐採のイラスト">
            <a:extLst>
              <a:ext uri="{FF2B5EF4-FFF2-40B4-BE49-F238E27FC236}">
                <a16:creationId xmlns:a16="http://schemas.microsoft.com/office/drawing/2014/main" xmlns="" id="{AE97CC69-92D4-402F-95CA-28A3F7D678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6256" y="3949899"/>
            <a:ext cx="3096344" cy="3096344"/>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
            <a:extLst>
              <a:ext uri="{FF2B5EF4-FFF2-40B4-BE49-F238E27FC236}">
                <a16:creationId xmlns:a16="http://schemas.microsoft.com/office/drawing/2014/main" xmlns="" id="{ED6E36B7-8AB7-461F-8B8F-6811E319ECE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51785" y="4077071"/>
            <a:ext cx="2568696" cy="2725407"/>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
            <a:extLst>
              <a:ext uri="{FF2B5EF4-FFF2-40B4-BE49-F238E27FC236}">
                <a16:creationId xmlns:a16="http://schemas.microsoft.com/office/drawing/2014/main" xmlns="" id="{C6CEF0AD-2EBD-4DE7-9816-428951FF305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09186" y="3619500"/>
            <a:ext cx="3810000" cy="3238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185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xmlns="" id="{1A52196B-B72C-46D4-AA11-750AAF821FF9}"/>
              </a:ext>
            </a:extLst>
          </p:cNvPr>
          <p:cNvSpPr txBox="1"/>
          <p:nvPr/>
        </p:nvSpPr>
        <p:spPr>
          <a:xfrm>
            <a:off x="335360" y="1620089"/>
            <a:ext cx="12241360" cy="584775"/>
          </a:xfrm>
          <a:prstGeom prst="rect">
            <a:avLst/>
          </a:prstGeom>
          <a:noFill/>
        </p:spPr>
        <p:txBody>
          <a:bodyPr wrap="square" rtlCol="0">
            <a:spAutoFit/>
          </a:bodyPr>
          <a:lstStyle/>
          <a:p>
            <a:r>
              <a:rPr lang="zh-TW" altLang="en-US" sz="3200" dirty="0">
                <a:latin typeface="Hanyi Senty Chalk Original" panose="03000600000000000000" pitchFamily="66" charset="-120"/>
                <a:ea typeface="Hanyi Senty Chalk Original" panose="03000600000000000000" pitchFamily="66" charset="-120"/>
              </a:rPr>
              <a:t>人類應如何與自然生態環境共存以減化低傳染病的爆發</a:t>
            </a:r>
            <a:r>
              <a:rPr lang="en-US" altLang="zh-TW" sz="3200" dirty="0">
                <a:latin typeface="Hanyi Senty Chalk Original" panose="03000600000000000000" pitchFamily="66" charset="-120"/>
                <a:ea typeface="Hanyi Senty Chalk Original" panose="03000600000000000000" pitchFamily="66" charset="-120"/>
              </a:rPr>
              <a:t>?</a:t>
            </a:r>
            <a:endParaRPr lang="zh-TW" altLang="en-US" sz="3200" dirty="0">
              <a:latin typeface="Hanyi Senty Chalk Original" panose="03000600000000000000" pitchFamily="66" charset="-120"/>
              <a:ea typeface="Hanyi Senty Chalk Original" panose="03000600000000000000" pitchFamily="66" charset="-120"/>
            </a:endParaRPr>
          </a:p>
        </p:txBody>
      </p:sp>
      <p:sp>
        <p:nvSpPr>
          <p:cNvPr id="5" name="矩形: 圓角 18">
            <a:extLst>
              <a:ext uri="{FF2B5EF4-FFF2-40B4-BE49-F238E27FC236}">
                <a16:creationId xmlns:a16="http://schemas.microsoft.com/office/drawing/2014/main" xmlns="" id="{EAB3BCEF-1989-4172-9564-18E2ACC6F80D}"/>
              </a:ext>
            </a:extLst>
          </p:cNvPr>
          <p:cNvSpPr/>
          <p:nvPr/>
        </p:nvSpPr>
        <p:spPr>
          <a:xfrm>
            <a:off x="257032" y="1556252"/>
            <a:ext cx="11023544"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矩形 5">
            <a:extLst>
              <a:ext uri="{FF2B5EF4-FFF2-40B4-BE49-F238E27FC236}">
                <a16:creationId xmlns:a16="http://schemas.microsoft.com/office/drawing/2014/main" xmlns="" id="{20F8560D-C249-4018-89DF-659702D3F691}"/>
              </a:ext>
            </a:extLst>
          </p:cNvPr>
          <p:cNvSpPr/>
          <p:nvPr/>
        </p:nvSpPr>
        <p:spPr>
          <a:xfrm>
            <a:off x="623392" y="2521059"/>
            <a:ext cx="9583384" cy="3539430"/>
          </a:xfrm>
          <a:prstGeom prst="rect">
            <a:avLst/>
          </a:prstGeom>
        </p:spPr>
        <p:txBody>
          <a:bodyPr wrap="square">
            <a:spAutoFit/>
          </a:bodyPr>
          <a:lstStyle/>
          <a:p>
            <a:r>
              <a:rPr lang="zh-TW" altLang="en-US" sz="2800" dirty="0">
                <a:latin typeface="微軟正黑體" panose="020B0604030504040204" pitchFamily="34" charset="-120"/>
                <a:ea typeface="微軟正黑體" panose="020B0604030504040204" pitchFamily="34" charset="-120"/>
              </a:rPr>
              <a:t>人類應如何與自然生態環境</a:t>
            </a:r>
            <a:r>
              <a:rPr lang="zh-TW" altLang="en-US" sz="2800" dirty="0">
                <a:solidFill>
                  <a:srgbClr val="FF0000"/>
                </a:solidFill>
                <a:latin typeface="微軟正黑體" panose="020B0604030504040204" pitchFamily="34" charset="-120"/>
                <a:ea typeface="微軟正黑體" panose="020B0604030504040204" pitchFamily="34" charset="-120"/>
              </a:rPr>
              <a:t>共存</a:t>
            </a:r>
            <a:r>
              <a:rPr lang="zh-TW" altLang="en-US" sz="2800" dirty="0">
                <a:latin typeface="微軟正黑體" panose="020B0604030504040204" pitchFamily="34" charset="-120"/>
                <a:ea typeface="微軟正黑體" panose="020B0604030504040204" pitchFamily="34" charset="-120"/>
              </a:rPr>
              <a:t>以減化低傳染病的爆發</a:t>
            </a:r>
            <a:r>
              <a:rPr lang="en-US" altLang="zh-TW" sz="2800" dirty="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例子</a:t>
            </a:r>
            <a:endParaRPr lang="en-US" altLang="zh-TW" sz="28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800" dirty="0">
                <a:solidFill>
                  <a:srgbClr val="FF0000"/>
                </a:solidFill>
                <a:latin typeface="微軟正黑體" panose="020B0604030504040204" pitchFamily="34" charset="-120"/>
                <a:ea typeface="微軟正黑體" panose="020B0604030504040204" pitchFamily="34" charset="-120"/>
              </a:rPr>
              <a:t>減少碳排放</a:t>
            </a:r>
            <a:r>
              <a:rPr lang="en-US" altLang="zh-TW" sz="2800" dirty="0">
                <a:solidFill>
                  <a:srgbClr val="FF0000"/>
                </a:solidFill>
                <a:latin typeface="微軟正黑體" panose="020B0604030504040204" pitchFamily="34" charset="-120"/>
                <a:ea typeface="微軟正黑體" panose="020B0604030504040204" pitchFamily="34" charset="-120"/>
              </a:rPr>
              <a:t/>
            </a:r>
            <a:br>
              <a:rPr lang="en-US" altLang="zh-TW" sz="2800" dirty="0">
                <a:solidFill>
                  <a:srgbClr val="FF0000"/>
                </a:solidFill>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（碳排放增加導致的</a:t>
            </a:r>
            <a:r>
              <a:rPr lang="zh-TW" altLang="en-US" sz="2800" dirty="0">
                <a:solidFill>
                  <a:srgbClr val="FF0000"/>
                </a:solidFill>
                <a:latin typeface="微軟正黑體" panose="020B0604030504040204" pitchFamily="34" charset="-120"/>
                <a:ea typeface="微軟正黑體" panose="020B0604030504040204" pitchFamily="34" charset="-120"/>
              </a:rPr>
              <a:t>全球暖化</a:t>
            </a:r>
            <a:r>
              <a:rPr lang="zh-TW" altLang="en-US" sz="2800" dirty="0">
                <a:latin typeface="微軟正黑體" panose="020B0604030504040204" pitchFamily="34" charset="-120"/>
                <a:ea typeface="微軟正黑體" panose="020B0604030504040204" pitchFamily="34" charset="-120"/>
              </a:rPr>
              <a:t>延長病菌散播的高峰期）</a:t>
            </a:r>
          </a:p>
          <a:p>
            <a:pPr marL="285750" indent="-285750">
              <a:buFont typeface="Arial" panose="020B0604020202020204" pitchFamily="34" charset="0"/>
              <a:buChar char="•"/>
            </a:pPr>
            <a:r>
              <a:rPr lang="zh-TW" altLang="en-US" sz="2800" dirty="0">
                <a:solidFill>
                  <a:srgbClr val="FF0000"/>
                </a:solidFill>
                <a:latin typeface="微軟正黑體" panose="020B0604030504040204" pitchFamily="34" charset="-120"/>
                <a:ea typeface="微軟正黑體" panose="020B0604030504040204" pitchFamily="34" charset="-120"/>
              </a:rPr>
              <a:t>減少砍伐森林</a:t>
            </a:r>
            <a:r>
              <a:rPr lang="en-US" altLang="zh-TW" sz="2800" dirty="0">
                <a:solidFill>
                  <a:srgbClr val="FF0000"/>
                </a:solidFill>
                <a:latin typeface="微軟正黑體" panose="020B0604030504040204" pitchFamily="34" charset="-120"/>
                <a:ea typeface="微軟正黑體" panose="020B0604030504040204" pitchFamily="34" charset="-120"/>
              </a:rPr>
              <a:t/>
            </a:r>
            <a:br>
              <a:rPr lang="en-US" altLang="zh-TW" sz="2800" dirty="0">
                <a:solidFill>
                  <a:srgbClr val="FF0000"/>
                </a:solidFill>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（森林面積減少導致的傳染病傳播媒介擴大散播地區）</a:t>
            </a:r>
          </a:p>
          <a:p>
            <a:pPr marL="285750" indent="-285750">
              <a:buFont typeface="Arial" panose="020B0604020202020204" pitchFamily="34" charset="0"/>
              <a:buChar char="•"/>
            </a:pPr>
            <a:r>
              <a:rPr lang="zh-TW" altLang="en-US" sz="2800" dirty="0">
                <a:solidFill>
                  <a:srgbClr val="FF0000"/>
                </a:solidFill>
                <a:latin typeface="微軟正黑體" panose="020B0604030504040204" pitchFamily="34" charset="-120"/>
                <a:ea typeface="微軟正黑體" panose="020B0604030504040204" pitchFamily="34" charset="-120"/>
              </a:rPr>
              <a:t>減少家禽需求</a:t>
            </a:r>
            <a:r>
              <a:rPr lang="en-US" altLang="zh-TW" sz="2800" dirty="0">
                <a:solidFill>
                  <a:srgbClr val="FF0000"/>
                </a:solidFill>
                <a:latin typeface="微軟正黑體" panose="020B0604030504040204" pitchFamily="34" charset="-120"/>
                <a:ea typeface="微軟正黑體" panose="020B0604030504040204" pitchFamily="34" charset="-120"/>
              </a:rPr>
              <a:t/>
            </a:r>
            <a:br>
              <a:rPr lang="en-US" altLang="zh-TW" sz="2800" dirty="0">
                <a:solidFill>
                  <a:srgbClr val="FF0000"/>
                </a:solidFill>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（接觸家禽導致沙士及禽流感病毒的爆發） </a:t>
            </a:r>
          </a:p>
        </p:txBody>
      </p:sp>
      <p:pic>
        <p:nvPicPr>
          <p:cNvPr id="2050" name="Picture 2" descr="流氷に取り残されたシロクマのイラスト">
            <a:extLst>
              <a:ext uri="{FF2B5EF4-FFF2-40B4-BE49-F238E27FC236}">
                <a16:creationId xmlns:a16="http://schemas.microsoft.com/office/drawing/2014/main" xmlns="" id="{62034BF2-3DDB-422D-9A98-D2272118CCF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64352" y="3429000"/>
            <a:ext cx="2657332" cy="26573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681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xmlns="" id="{18208800-C562-490F-9302-A7F9DDCD7F33}"/>
              </a:ext>
            </a:extLst>
          </p:cNvPr>
          <p:cNvGrpSpPr/>
          <p:nvPr/>
        </p:nvGrpSpPr>
        <p:grpSpPr>
          <a:xfrm>
            <a:off x="98781" y="2492896"/>
            <a:ext cx="12045891" cy="3229350"/>
            <a:chOff x="-27737" y="2180703"/>
            <a:chExt cx="12192964" cy="3253511"/>
          </a:xfrm>
        </p:grpSpPr>
        <p:pic>
          <p:nvPicPr>
            <p:cNvPr id="4" name="Picture 2" descr="https://medicalinspire.com/web/wp-content/uploads/2020/02/wuhan-virus-02-990x520.png">
              <a:extLst>
                <a:ext uri="{FF2B5EF4-FFF2-40B4-BE49-F238E27FC236}">
                  <a16:creationId xmlns:a16="http://schemas.microsoft.com/office/drawing/2014/main" xmlns="" id="{0EB8D7EE-6173-4AED-8989-CE0B35AA99B1}"/>
                </a:ext>
              </a:extLst>
            </p:cNvPr>
            <p:cNvPicPr>
              <a:picLocks noChangeAspect="1" noChangeArrowheads="1"/>
            </p:cNvPicPr>
            <p:nvPr/>
          </p:nvPicPr>
          <p:blipFill>
            <a:blip r:embed="rId2"/>
            <a:srcRect/>
            <a:stretch>
              <a:fillRect/>
            </a:stretch>
          </p:blipFill>
          <p:spPr bwMode="auto">
            <a:xfrm>
              <a:off x="-27737" y="2184400"/>
              <a:ext cx="6187145" cy="3249814"/>
            </a:xfrm>
            <a:prstGeom prst="rect">
              <a:avLst/>
            </a:prstGeom>
            <a:noFill/>
          </p:spPr>
        </p:pic>
        <p:pic>
          <p:nvPicPr>
            <p:cNvPr id="5" name="Picture 4" descr="3種物質1分鐘內降冠狀病毒感染力。">
              <a:extLst>
                <a:ext uri="{FF2B5EF4-FFF2-40B4-BE49-F238E27FC236}">
                  <a16:creationId xmlns:a16="http://schemas.microsoft.com/office/drawing/2014/main" xmlns="" id="{88605EEE-1B2C-4981-A371-7C48BFF54077}"/>
                </a:ext>
              </a:extLst>
            </p:cNvPr>
            <p:cNvPicPr>
              <a:picLocks noChangeAspect="1" noChangeArrowheads="1"/>
            </p:cNvPicPr>
            <p:nvPr/>
          </p:nvPicPr>
          <p:blipFill>
            <a:blip r:embed="rId3"/>
            <a:srcRect/>
            <a:stretch>
              <a:fillRect/>
            </a:stretch>
          </p:blipFill>
          <p:spPr bwMode="auto">
            <a:xfrm>
              <a:off x="6397792" y="2180703"/>
              <a:ext cx="5767435" cy="3249815"/>
            </a:xfrm>
            <a:prstGeom prst="rect">
              <a:avLst/>
            </a:prstGeom>
            <a:noFill/>
          </p:spPr>
        </p:pic>
      </p:grpSp>
      <p:sp>
        <p:nvSpPr>
          <p:cNvPr id="7" name="文字方塊 6">
            <a:extLst>
              <a:ext uri="{FF2B5EF4-FFF2-40B4-BE49-F238E27FC236}">
                <a16:creationId xmlns:a16="http://schemas.microsoft.com/office/drawing/2014/main" xmlns="" id="{31CA051F-103F-4869-8737-4E4F218E025A}"/>
              </a:ext>
            </a:extLst>
          </p:cNvPr>
          <p:cNvSpPr txBox="1"/>
          <p:nvPr/>
        </p:nvSpPr>
        <p:spPr>
          <a:xfrm>
            <a:off x="335360" y="1620089"/>
            <a:ext cx="4032448" cy="584775"/>
          </a:xfrm>
          <a:prstGeom prst="rect">
            <a:avLst/>
          </a:prstGeom>
          <a:noFill/>
        </p:spPr>
        <p:txBody>
          <a:bodyPr wrap="square" rtlCol="0">
            <a:spAutoFit/>
          </a:bodyPr>
          <a:lstStyle/>
          <a:p>
            <a:r>
              <a:rPr lang="zh-TW" altLang="en-US" sz="3200" dirty="0">
                <a:latin typeface="Hanyi Senty Chalk Original" panose="03000600000000000000" pitchFamily="66" charset="-120"/>
                <a:ea typeface="Hanyi Senty Chalk Original" panose="03000600000000000000" pitchFamily="66" charset="-120"/>
              </a:rPr>
              <a:t>如何控制病毒傳播</a:t>
            </a:r>
            <a:r>
              <a:rPr lang="en-US" altLang="zh-TW" sz="3200" dirty="0">
                <a:latin typeface="Hanyi Senty Chalk Original" panose="03000600000000000000" pitchFamily="66" charset="-120"/>
                <a:ea typeface="Hanyi Senty Chalk Original" panose="03000600000000000000" pitchFamily="66" charset="-120"/>
              </a:rPr>
              <a:t>?</a:t>
            </a:r>
            <a:endParaRPr lang="zh-TW" altLang="en-US" sz="3200" dirty="0">
              <a:latin typeface="Hanyi Senty Chalk Original" panose="03000600000000000000" pitchFamily="66" charset="-120"/>
              <a:ea typeface="Hanyi Senty Chalk Original" panose="03000600000000000000" pitchFamily="66" charset="-120"/>
            </a:endParaRPr>
          </a:p>
        </p:txBody>
      </p:sp>
      <p:sp>
        <p:nvSpPr>
          <p:cNvPr id="8" name="矩形: 圓角 18">
            <a:extLst>
              <a:ext uri="{FF2B5EF4-FFF2-40B4-BE49-F238E27FC236}">
                <a16:creationId xmlns:a16="http://schemas.microsoft.com/office/drawing/2014/main" xmlns="" id="{73828369-78FD-4205-ACA4-839FB4CE5A02}"/>
              </a:ext>
            </a:extLst>
          </p:cNvPr>
          <p:cNvSpPr/>
          <p:nvPr/>
        </p:nvSpPr>
        <p:spPr>
          <a:xfrm>
            <a:off x="257032" y="1556252"/>
            <a:ext cx="4110776"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 name="矩形 8">
            <a:extLst>
              <a:ext uri="{FF2B5EF4-FFF2-40B4-BE49-F238E27FC236}">
                <a16:creationId xmlns:a16="http://schemas.microsoft.com/office/drawing/2014/main" xmlns="" id="{46698E8D-6BA5-42B3-AFD4-71AC36552793}"/>
              </a:ext>
            </a:extLst>
          </p:cNvPr>
          <p:cNvSpPr/>
          <p:nvPr/>
        </p:nvSpPr>
        <p:spPr>
          <a:xfrm>
            <a:off x="130829" y="6093296"/>
            <a:ext cx="10301400" cy="369332"/>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資料來源：醫學期刊</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醫院感染雜誌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r>
              <a:rPr lang="en-US" dirty="0">
                <a:latin typeface="微軟正黑體" panose="020B0604030504040204" pitchFamily="34" charset="-120"/>
                <a:ea typeface="微軟正黑體" panose="020B0604030504040204" pitchFamily="34" charset="-120"/>
              </a:rPr>
              <a:t>The Journal of Hospital Infection）</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50912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圓角 16">
            <a:extLst>
              <a:ext uri="{FF2B5EF4-FFF2-40B4-BE49-F238E27FC236}">
                <a16:creationId xmlns:a16="http://schemas.microsoft.com/office/drawing/2014/main" xmlns="" id="{765D3968-C815-4F3F-91AA-262D914E7A55}"/>
              </a:ext>
            </a:extLst>
          </p:cNvPr>
          <p:cNvSpPr/>
          <p:nvPr/>
        </p:nvSpPr>
        <p:spPr>
          <a:xfrm>
            <a:off x="526390" y="5190697"/>
            <a:ext cx="3259714" cy="134102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矩形: 圓角 12">
            <a:extLst>
              <a:ext uri="{FF2B5EF4-FFF2-40B4-BE49-F238E27FC236}">
                <a16:creationId xmlns:a16="http://schemas.microsoft.com/office/drawing/2014/main" xmlns="" id="{2B3D1A1A-6FD7-4C0C-8967-9F8781C10F96}"/>
              </a:ext>
            </a:extLst>
          </p:cNvPr>
          <p:cNvSpPr/>
          <p:nvPr/>
        </p:nvSpPr>
        <p:spPr>
          <a:xfrm>
            <a:off x="8382016" y="1643050"/>
            <a:ext cx="3421351" cy="122413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nvGrpSpPr>
          <p:cNvPr id="22" name="群組 21">
            <a:extLst>
              <a:ext uri="{FF2B5EF4-FFF2-40B4-BE49-F238E27FC236}">
                <a16:creationId xmlns:a16="http://schemas.microsoft.com/office/drawing/2014/main" xmlns="" id="{97D78325-EA30-4229-9822-7AC3EDC42287}"/>
              </a:ext>
            </a:extLst>
          </p:cNvPr>
          <p:cNvGrpSpPr/>
          <p:nvPr/>
        </p:nvGrpSpPr>
        <p:grpSpPr>
          <a:xfrm rot="1348861">
            <a:off x="4918777" y="2772213"/>
            <a:ext cx="2534040" cy="2191955"/>
            <a:chOff x="5074128" y="3960351"/>
            <a:chExt cx="2980144" cy="2577837"/>
          </a:xfrm>
        </p:grpSpPr>
        <p:sp>
          <p:nvSpPr>
            <p:cNvPr id="23" name="等腰三角形 7">
              <a:extLst>
                <a:ext uri="{FF2B5EF4-FFF2-40B4-BE49-F238E27FC236}">
                  <a16:creationId xmlns:a16="http://schemas.microsoft.com/office/drawing/2014/main" xmlns="" id="{3209CACB-4566-4509-9DE7-D7EF850C18D4}"/>
                </a:ext>
              </a:extLst>
            </p:cNvPr>
            <p:cNvSpPr/>
            <p:nvPr/>
          </p:nvSpPr>
          <p:spPr>
            <a:xfrm>
              <a:off x="5074128" y="3960351"/>
              <a:ext cx="2980144" cy="2577837"/>
            </a:xfrm>
            <a:custGeom>
              <a:avLst/>
              <a:gdLst>
                <a:gd name="connsiteX0" fmla="*/ 0 w 3115750"/>
                <a:gd name="connsiteY0" fmla="*/ 2577837 h 2577837"/>
                <a:gd name="connsiteX1" fmla="*/ 1507088 w 3115750"/>
                <a:gd name="connsiteY1" fmla="*/ 0 h 2577837"/>
                <a:gd name="connsiteX2" fmla="*/ 3115750 w 3115750"/>
                <a:gd name="connsiteY2" fmla="*/ 2577837 h 2577837"/>
                <a:gd name="connsiteX3" fmla="*/ 0 w 3115750"/>
                <a:gd name="connsiteY3" fmla="*/ 2577837 h 2577837"/>
                <a:gd name="connsiteX0" fmla="*/ 0 w 3044630"/>
                <a:gd name="connsiteY0" fmla="*/ 2577837 h 2577837"/>
                <a:gd name="connsiteX1" fmla="*/ 1507088 w 3044630"/>
                <a:gd name="connsiteY1" fmla="*/ 0 h 2577837"/>
                <a:gd name="connsiteX2" fmla="*/ 3044630 w 3044630"/>
                <a:gd name="connsiteY2" fmla="*/ 2577837 h 2577837"/>
                <a:gd name="connsiteX3" fmla="*/ 0 w 3044630"/>
                <a:gd name="connsiteY3" fmla="*/ 2577837 h 2577837"/>
                <a:gd name="connsiteX0" fmla="*/ 0 w 2980144"/>
                <a:gd name="connsiteY0" fmla="*/ 2577837 h 2577837"/>
                <a:gd name="connsiteX1" fmla="*/ 1507088 w 2980144"/>
                <a:gd name="connsiteY1" fmla="*/ 0 h 2577837"/>
                <a:gd name="connsiteX2" fmla="*/ 2980144 w 2980144"/>
                <a:gd name="connsiteY2" fmla="*/ 2499285 h 2577837"/>
                <a:gd name="connsiteX3" fmla="*/ 0 w 2980144"/>
                <a:gd name="connsiteY3" fmla="*/ 2577837 h 2577837"/>
              </a:gdLst>
              <a:ahLst/>
              <a:cxnLst>
                <a:cxn ang="0">
                  <a:pos x="connsiteX0" y="connsiteY0"/>
                </a:cxn>
                <a:cxn ang="0">
                  <a:pos x="connsiteX1" y="connsiteY1"/>
                </a:cxn>
                <a:cxn ang="0">
                  <a:pos x="connsiteX2" y="connsiteY2"/>
                </a:cxn>
                <a:cxn ang="0">
                  <a:pos x="connsiteX3" y="connsiteY3"/>
                </a:cxn>
              </a:cxnLst>
              <a:rect l="l" t="t" r="r" b="b"/>
              <a:pathLst>
                <a:path w="2980144" h="2577837">
                  <a:moveTo>
                    <a:pt x="0" y="2577837"/>
                  </a:moveTo>
                  <a:lnTo>
                    <a:pt x="1507088" y="0"/>
                  </a:lnTo>
                  <a:lnTo>
                    <a:pt x="2980144" y="2499285"/>
                  </a:lnTo>
                  <a:lnTo>
                    <a:pt x="0" y="2577837"/>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4" name="等腰三角形 23">
              <a:extLst>
                <a:ext uri="{FF2B5EF4-FFF2-40B4-BE49-F238E27FC236}">
                  <a16:creationId xmlns:a16="http://schemas.microsoft.com/office/drawing/2014/main" xmlns="" id="{EC59B9EE-6187-460D-BA66-FC52B4E0BD1E}"/>
                </a:ext>
              </a:extLst>
            </p:cNvPr>
            <p:cNvSpPr/>
            <p:nvPr/>
          </p:nvSpPr>
          <p:spPr>
            <a:xfrm>
              <a:off x="5094422" y="4055154"/>
              <a:ext cx="2880320" cy="248303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grpSp>
      <p:sp>
        <p:nvSpPr>
          <p:cNvPr id="25" name="矩形 24">
            <a:extLst>
              <a:ext uri="{FF2B5EF4-FFF2-40B4-BE49-F238E27FC236}">
                <a16:creationId xmlns:a16="http://schemas.microsoft.com/office/drawing/2014/main" xmlns="" id="{0F1B76C7-74BE-4BCB-90ED-6DF20D63D9F4}"/>
              </a:ext>
            </a:extLst>
          </p:cNvPr>
          <p:cNvSpPr/>
          <p:nvPr/>
        </p:nvSpPr>
        <p:spPr>
          <a:xfrm>
            <a:off x="5975222" y="2329861"/>
            <a:ext cx="1343638" cy="523220"/>
          </a:xfrm>
          <a:prstGeom prst="rect">
            <a:avLst/>
          </a:prstGeom>
        </p:spPr>
        <p:txBody>
          <a:bodyPr wrap="none">
            <a:spAutoFit/>
          </a:bodyPr>
          <a:lstStyle/>
          <a:p>
            <a:r>
              <a:rPr lang="zh-TW" altLang="en-US" sz="2800" dirty="0">
                <a:latin typeface="Hanyi Senty Chalk Original" panose="03000600000000000000" pitchFamily="66" charset="-120"/>
                <a:ea typeface="Hanyi Senty Chalk Original" panose="03000600000000000000" pitchFamily="66" charset="-120"/>
              </a:rPr>
              <a:t>病原體</a:t>
            </a:r>
          </a:p>
        </p:txBody>
      </p:sp>
      <p:sp>
        <p:nvSpPr>
          <p:cNvPr id="26" name="矩形 25">
            <a:extLst>
              <a:ext uri="{FF2B5EF4-FFF2-40B4-BE49-F238E27FC236}">
                <a16:creationId xmlns:a16="http://schemas.microsoft.com/office/drawing/2014/main" xmlns="" id="{A897207A-53CF-4A59-9144-0C47DE2958DD}"/>
              </a:ext>
            </a:extLst>
          </p:cNvPr>
          <p:cNvSpPr/>
          <p:nvPr/>
        </p:nvSpPr>
        <p:spPr>
          <a:xfrm>
            <a:off x="1661640" y="4158148"/>
            <a:ext cx="2888932" cy="523220"/>
          </a:xfrm>
          <a:prstGeom prst="rect">
            <a:avLst/>
          </a:prstGeom>
        </p:spPr>
        <p:txBody>
          <a:bodyPr wrap="none">
            <a:spAutoFit/>
          </a:bodyPr>
          <a:lstStyle/>
          <a:p>
            <a:r>
              <a:rPr lang="zh-TW" altLang="en-US" sz="2800" dirty="0">
                <a:latin typeface="Hanyi Senty Chalk Original" panose="03000600000000000000" pitchFamily="66" charset="-120"/>
                <a:ea typeface="Hanyi Senty Chalk Original" panose="03000600000000000000" pitchFamily="66" charset="-120"/>
              </a:rPr>
              <a:t>環境及傳播途徑</a:t>
            </a:r>
          </a:p>
        </p:txBody>
      </p:sp>
      <p:sp>
        <p:nvSpPr>
          <p:cNvPr id="27" name="矩形 26">
            <a:extLst>
              <a:ext uri="{FF2B5EF4-FFF2-40B4-BE49-F238E27FC236}">
                <a16:creationId xmlns:a16="http://schemas.microsoft.com/office/drawing/2014/main" xmlns="" id="{149B315A-6582-4A7E-ACBD-82503D2B4F84}"/>
              </a:ext>
            </a:extLst>
          </p:cNvPr>
          <p:cNvSpPr/>
          <p:nvPr/>
        </p:nvSpPr>
        <p:spPr>
          <a:xfrm>
            <a:off x="6665463" y="5487604"/>
            <a:ext cx="957313" cy="523220"/>
          </a:xfrm>
          <a:prstGeom prst="rect">
            <a:avLst/>
          </a:prstGeom>
        </p:spPr>
        <p:txBody>
          <a:bodyPr wrap="none">
            <a:spAutoFit/>
          </a:bodyPr>
          <a:lstStyle/>
          <a:p>
            <a:r>
              <a:rPr lang="zh-TW" altLang="en-US" sz="2800" dirty="0">
                <a:latin typeface="Hanyi Senty Chalk Original" panose="03000600000000000000" pitchFamily="66" charset="-120"/>
                <a:ea typeface="Hanyi Senty Chalk Original" panose="03000600000000000000" pitchFamily="66" charset="-120"/>
              </a:rPr>
              <a:t>宿主</a:t>
            </a:r>
          </a:p>
        </p:txBody>
      </p:sp>
      <p:sp>
        <p:nvSpPr>
          <p:cNvPr id="28" name="文字方塊 27">
            <a:extLst>
              <a:ext uri="{FF2B5EF4-FFF2-40B4-BE49-F238E27FC236}">
                <a16:creationId xmlns:a16="http://schemas.microsoft.com/office/drawing/2014/main" xmlns="" id="{F3030E72-6A71-478A-A206-DA030879BC0D}"/>
              </a:ext>
            </a:extLst>
          </p:cNvPr>
          <p:cNvSpPr txBox="1"/>
          <p:nvPr/>
        </p:nvSpPr>
        <p:spPr>
          <a:xfrm>
            <a:off x="335360" y="2499182"/>
            <a:ext cx="5314275" cy="523220"/>
          </a:xfrm>
          <a:prstGeom prst="rect">
            <a:avLst/>
          </a:prstGeom>
          <a:noFill/>
        </p:spPr>
        <p:txBody>
          <a:bodyPr wrap="none" rtlCol="0">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疾病防控</a:t>
            </a:r>
            <a:r>
              <a:rPr lang="zh-TW" altLang="en-US" sz="2800" dirty="0">
                <a:latin typeface="微軟正黑體" panose="020B0604030504040204" pitchFamily="34" charset="-120"/>
                <a:ea typeface="微軟正黑體" panose="020B0604030504040204" pitchFamily="34" charset="-120"/>
              </a:rPr>
              <a:t>：控制其中</a:t>
            </a:r>
            <a:r>
              <a:rPr lang="zh-TW" altLang="en-US" sz="2800" dirty="0">
                <a:solidFill>
                  <a:srgbClr val="FF0000"/>
                </a:solidFill>
                <a:latin typeface="微軟正黑體" panose="020B0604030504040204" pitchFamily="34" charset="-120"/>
                <a:ea typeface="微軟正黑體" panose="020B0604030504040204" pitchFamily="34" charset="-120"/>
              </a:rPr>
              <a:t>兩項因素</a:t>
            </a:r>
            <a:endParaRPr lang="zh-HK" altLang="en-US" sz="2800" dirty="0">
              <a:solidFill>
                <a:srgbClr val="FF0000"/>
              </a:solidFill>
              <a:latin typeface="微軟正黑體" panose="020B0604030504040204" pitchFamily="34" charset="-120"/>
              <a:ea typeface="微軟正黑體" panose="020B0604030504040204" pitchFamily="34" charset="-120"/>
            </a:endParaRPr>
          </a:p>
        </p:txBody>
      </p:sp>
      <p:sp>
        <p:nvSpPr>
          <p:cNvPr id="29" name="箭號: 弧形左彎 10">
            <a:extLst>
              <a:ext uri="{FF2B5EF4-FFF2-40B4-BE49-F238E27FC236}">
                <a16:creationId xmlns:a16="http://schemas.microsoft.com/office/drawing/2014/main" xmlns="" id="{5B203A35-7681-4AB1-80EE-2EB9A612EB27}"/>
              </a:ext>
            </a:extLst>
          </p:cNvPr>
          <p:cNvSpPr/>
          <p:nvPr/>
        </p:nvSpPr>
        <p:spPr>
          <a:xfrm rot="21406345">
            <a:off x="7504525" y="2426514"/>
            <a:ext cx="803054" cy="3303293"/>
          </a:xfrm>
          <a:prstGeom prst="curvedLeftArrow">
            <a:avLst>
              <a:gd name="adj1" fmla="val 25000"/>
              <a:gd name="adj2" fmla="val 52551"/>
              <a:gd name="adj3" fmla="val 25000"/>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30" name="矩形 29">
            <a:extLst>
              <a:ext uri="{FF2B5EF4-FFF2-40B4-BE49-F238E27FC236}">
                <a16:creationId xmlns:a16="http://schemas.microsoft.com/office/drawing/2014/main" xmlns="" id="{AD0BA9DA-0B6E-4716-B838-2A6830752EDD}"/>
              </a:ext>
            </a:extLst>
          </p:cNvPr>
          <p:cNvSpPr/>
          <p:nvPr/>
        </p:nvSpPr>
        <p:spPr>
          <a:xfrm>
            <a:off x="8524892" y="1785926"/>
            <a:ext cx="3298449" cy="1015663"/>
          </a:xfrm>
          <a:prstGeom prst="rect">
            <a:avLst/>
          </a:prstGeom>
        </p:spPr>
        <p:txBody>
          <a:bodyPr wrap="square">
            <a:spAutoFit/>
          </a:bodyPr>
          <a:lstStyle/>
          <a:p>
            <a:pPr marL="457200" indent="-457200">
              <a:buFont typeface="+mj-lt"/>
              <a:buAutoNum type="arabicPeriod"/>
            </a:pPr>
            <a:r>
              <a:rPr lang="zh-TW" altLang="en-US" sz="2000" b="1" dirty="0">
                <a:latin typeface="微軟正黑體" panose="020B0604030504040204" pitchFamily="34" charset="-120"/>
                <a:ea typeface="微軟正黑體" panose="020B0604030504040204" pitchFamily="34" charset="-120"/>
              </a:rPr>
              <a:t>在人體內找尋合適的生活環境生長、繁殖、及對宿主身體做成損害</a:t>
            </a:r>
            <a:endParaRPr lang="zh-HK" altLang="en-US" sz="2000" b="1" dirty="0">
              <a:latin typeface="微軟正黑體" panose="020B0604030504040204" pitchFamily="34" charset="-120"/>
              <a:ea typeface="微軟正黑體" panose="020B0604030504040204" pitchFamily="34" charset="-120"/>
            </a:endParaRPr>
          </a:p>
        </p:txBody>
      </p:sp>
      <p:sp>
        <p:nvSpPr>
          <p:cNvPr id="31" name="箭號: 弧形左彎 14">
            <a:extLst>
              <a:ext uri="{FF2B5EF4-FFF2-40B4-BE49-F238E27FC236}">
                <a16:creationId xmlns:a16="http://schemas.microsoft.com/office/drawing/2014/main" xmlns="" id="{5807AAB6-FAE1-4746-AF1D-6F65678F85BE}"/>
              </a:ext>
            </a:extLst>
          </p:cNvPr>
          <p:cNvSpPr/>
          <p:nvPr/>
        </p:nvSpPr>
        <p:spPr>
          <a:xfrm rot="6974790">
            <a:off x="4689516" y="4013564"/>
            <a:ext cx="803054" cy="3183487"/>
          </a:xfrm>
          <a:prstGeom prst="curvedLeftArrow">
            <a:avLst>
              <a:gd name="adj1" fmla="val 25000"/>
              <a:gd name="adj2" fmla="val 52551"/>
              <a:gd name="adj3" fmla="val 25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32" name="矩形 31">
            <a:extLst>
              <a:ext uri="{FF2B5EF4-FFF2-40B4-BE49-F238E27FC236}">
                <a16:creationId xmlns:a16="http://schemas.microsoft.com/office/drawing/2014/main" xmlns="" id="{4E756453-E9C9-462A-8180-87089E96829A}"/>
              </a:ext>
            </a:extLst>
          </p:cNvPr>
          <p:cNvSpPr/>
          <p:nvPr/>
        </p:nvSpPr>
        <p:spPr>
          <a:xfrm>
            <a:off x="583208" y="5229532"/>
            <a:ext cx="3179624" cy="1323439"/>
          </a:xfrm>
          <a:prstGeom prst="rect">
            <a:avLst/>
          </a:prstGeom>
        </p:spPr>
        <p:txBody>
          <a:bodyPr wrap="square">
            <a:spAutoFit/>
          </a:bodyPr>
          <a:lstStyle/>
          <a:p>
            <a:pPr marL="342900" indent="-342900">
              <a:buFont typeface="+mj-lt"/>
              <a:buAutoNum type="arabicPeriod" startAt="2"/>
            </a:pPr>
            <a:r>
              <a:rPr lang="zh-TW" altLang="en-US" sz="2000" b="1" dirty="0">
                <a:latin typeface="微軟正黑體" panose="020B0604030504040204" pitchFamily="34" charset="-120"/>
                <a:ea typeface="微軟正黑體" panose="020B0604030504040204" pitchFamily="34" charset="-120"/>
              </a:rPr>
              <a:t>於宿主體內某些地方存活及繁殖，再經不同的傳播途徑將病原體傳送到另一宿主體內</a:t>
            </a:r>
            <a:endParaRPr lang="zh-HK" altLang="en-US" sz="2000" b="1" dirty="0">
              <a:latin typeface="微軟正黑體" panose="020B0604030504040204" pitchFamily="34" charset="-120"/>
              <a:ea typeface="微軟正黑體" panose="020B0604030504040204" pitchFamily="34" charset="-120"/>
            </a:endParaRPr>
          </a:p>
        </p:txBody>
      </p:sp>
      <p:sp>
        <p:nvSpPr>
          <p:cNvPr id="33" name="矩形 32">
            <a:extLst>
              <a:ext uri="{FF2B5EF4-FFF2-40B4-BE49-F238E27FC236}">
                <a16:creationId xmlns:a16="http://schemas.microsoft.com/office/drawing/2014/main" xmlns="" id="{CD887545-A8AD-40C8-8A20-6A5F65ABF6E4}"/>
              </a:ext>
            </a:extLst>
          </p:cNvPr>
          <p:cNvSpPr/>
          <p:nvPr/>
        </p:nvSpPr>
        <p:spPr>
          <a:xfrm>
            <a:off x="335360" y="1593127"/>
            <a:ext cx="3456384" cy="646331"/>
          </a:xfrm>
          <a:prstGeom prst="rect">
            <a:avLst/>
          </a:prstGeom>
        </p:spPr>
        <p:txBody>
          <a:bodyPr wrap="square">
            <a:spAutoFit/>
          </a:bodyPr>
          <a:lstStyle/>
          <a:p>
            <a:r>
              <a:rPr lang="zh-TW" altLang="en-US" sz="3600" dirty="0">
                <a:latin typeface="Hanyi Senty Chalk Original" panose="03000600000000000000" pitchFamily="66" charset="-120"/>
                <a:ea typeface="Hanyi Senty Chalk Original" panose="03000600000000000000" pitchFamily="66" charset="-120"/>
              </a:rPr>
              <a:t>傳染病鐵三角</a:t>
            </a:r>
            <a:endParaRPr lang="zh-HK" altLang="en-US" sz="3600" dirty="0">
              <a:latin typeface="Hanyi Senty Chalk Original" panose="03000600000000000000" pitchFamily="66" charset="-120"/>
              <a:ea typeface="Hanyi Senty Chalk Original" panose="03000600000000000000" pitchFamily="66" charset="-120"/>
            </a:endParaRPr>
          </a:p>
        </p:txBody>
      </p:sp>
      <p:sp>
        <p:nvSpPr>
          <p:cNvPr id="34" name="矩形: 圓角 18">
            <a:extLst>
              <a:ext uri="{FF2B5EF4-FFF2-40B4-BE49-F238E27FC236}">
                <a16:creationId xmlns:a16="http://schemas.microsoft.com/office/drawing/2014/main" xmlns="" id="{BEC49B18-9C9F-4F53-B9E0-ABC5153A8A3C}"/>
              </a:ext>
            </a:extLst>
          </p:cNvPr>
          <p:cNvSpPr/>
          <p:nvPr/>
        </p:nvSpPr>
        <p:spPr>
          <a:xfrm>
            <a:off x="257032" y="1556252"/>
            <a:ext cx="3606720"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5" name="文字方塊 34">
            <a:extLst>
              <a:ext uri="{FF2B5EF4-FFF2-40B4-BE49-F238E27FC236}">
                <a16:creationId xmlns:a16="http://schemas.microsoft.com/office/drawing/2014/main" xmlns="" id="{68137F48-9527-44E2-B281-BF01C2687F8C}"/>
              </a:ext>
            </a:extLst>
          </p:cNvPr>
          <p:cNvSpPr txBox="1"/>
          <p:nvPr/>
        </p:nvSpPr>
        <p:spPr>
          <a:xfrm>
            <a:off x="5303403" y="3720200"/>
            <a:ext cx="1343638" cy="954107"/>
          </a:xfrm>
          <a:prstGeom prst="rect">
            <a:avLst/>
          </a:prstGeom>
          <a:noFill/>
        </p:spPr>
        <p:txBody>
          <a:bodyPr wrap="none" rtlCol="0">
            <a:spAutoFit/>
          </a:bodyPr>
          <a:lstStyle/>
          <a:p>
            <a:pPr algn="ctr"/>
            <a:r>
              <a:rPr lang="zh-TW" altLang="en-US" sz="2800" dirty="0">
                <a:solidFill>
                  <a:schemeClr val="bg1"/>
                </a:solidFill>
                <a:latin typeface="Hanyi Senty Chalk Original" panose="03000600000000000000" pitchFamily="66" charset="-120"/>
                <a:ea typeface="Hanyi Senty Chalk Original" panose="03000600000000000000" pitchFamily="66" charset="-120"/>
              </a:rPr>
              <a:t>傳染病</a:t>
            </a:r>
            <a:endParaRPr lang="en-US" altLang="zh-TW" sz="2800" dirty="0">
              <a:solidFill>
                <a:schemeClr val="bg1"/>
              </a:solidFill>
              <a:latin typeface="Hanyi Senty Chalk Original" panose="03000600000000000000" pitchFamily="66" charset="-120"/>
              <a:ea typeface="Hanyi Senty Chalk Original" panose="03000600000000000000" pitchFamily="66" charset="-120"/>
            </a:endParaRPr>
          </a:p>
          <a:p>
            <a:pPr algn="ctr"/>
            <a:r>
              <a:rPr lang="zh-TW" altLang="en-US" sz="2800" dirty="0">
                <a:solidFill>
                  <a:schemeClr val="bg1"/>
                </a:solidFill>
                <a:latin typeface="Hanyi Senty Chalk Original" panose="03000600000000000000" pitchFamily="66" charset="-120"/>
                <a:ea typeface="Hanyi Senty Chalk Original" panose="03000600000000000000" pitchFamily="66" charset="-120"/>
              </a:rPr>
              <a:t>鐵三角</a:t>
            </a:r>
            <a:endParaRPr lang="zh-HK" altLang="en-US" sz="2800" dirty="0">
              <a:solidFill>
                <a:schemeClr val="bg1"/>
              </a:solidFill>
              <a:latin typeface="Hanyi Senty Chalk Original" panose="03000600000000000000" pitchFamily="66" charset="-120"/>
              <a:ea typeface="Hanyi Senty Chalk Original" panose="03000600000000000000" pitchFamily="66" charset="-120"/>
            </a:endParaRPr>
          </a:p>
        </p:txBody>
      </p:sp>
    </p:spTree>
    <p:extLst>
      <p:ext uri="{BB962C8B-B14F-4D97-AF65-F5344CB8AC3E}">
        <p14:creationId xmlns:p14="http://schemas.microsoft.com/office/powerpoint/2010/main" xmlns="" val="200230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傳播途徑」的圖片搜尋結果">
            <a:extLst>
              <a:ext uri="{FF2B5EF4-FFF2-40B4-BE49-F238E27FC236}">
                <a16:creationId xmlns:a16="http://schemas.microsoft.com/office/drawing/2014/main" xmlns="" id="{388774D1-A311-4CB5-86D3-E26FFEE6ABB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56040" y="3760621"/>
            <a:ext cx="3467245" cy="284331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文字方塊 4">
            <a:extLst>
              <a:ext uri="{FF2B5EF4-FFF2-40B4-BE49-F238E27FC236}">
                <a16:creationId xmlns:a16="http://schemas.microsoft.com/office/drawing/2014/main" xmlns="" id="{2AEA2EEF-BD66-4DEB-BEC3-6B15F8913688}"/>
              </a:ext>
            </a:extLst>
          </p:cNvPr>
          <p:cNvSpPr txBox="1"/>
          <p:nvPr/>
        </p:nvSpPr>
        <p:spPr>
          <a:xfrm>
            <a:off x="335360" y="1620089"/>
            <a:ext cx="6189268" cy="584775"/>
          </a:xfrm>
          <a:prstGeom prst="rect">
            <a:avLst/>
          </a:prstGeom>
          <a:noFill/>
        </p:spPr>
        <p:txBody>
          <a:bodyPr wrap="square" rtlCol="0">
            <a:spAutoFit/>
          </a:bodyPr>
          <a:lstStyle/>
          <a:p>
            <a:r>
              <a:rPr lang="zh-TW" altLang="en-US" sz="3200" dirty="0" smtClean="0">
                <a:latin typeface="Hanyi Senty Chalk Original" panose="03000600000000000000" pitchFamily="66" charset="-120"/>
                <a:ea typeface="Hanyi Senty Chalk Original" panose="03000600000000000000" pitchFamily="66" charset="-120"/>
              </a:rPr>
              <a:t>公共衛生</a:t>
            </a:r>
            <a:r>
              <a:rPr lang="en-US" altLang="zh-TW" sz="3200" dirty="0" smtClean="0">
                <a:latin typeface="Hanyi Senty Chalk Original" panose="03000600000000000000" pitchFamily="66" charset="-120"/>
                <a:ea typeface="Hanyi Senty Chalk Original" panose="03000600000000000000" pitchFamily="66" charset="-120"/>
              </a:rPr>
              <a:t>-</a:t>
            </a:r>
            <a:r>
              <a:rPr lang="zh-TW" altLang="en-US" sz="3200" dirty="0" smtClean="0">
                <a:latin typeface="Hanyi Senty Chalk Original" panose="03000600000000000000" pitchFamily="66" charset="-120"/>
                <a:ea typeface="Hanyi Senty Chalk Original" panose="03000600000000000000" pitchFamily="66" charset="-120"/>
              </a:rPr>
              <a:t>如何</a:t>
            </a:r>
            <a:r>
              <a:rPr lang="zh-TW" altLang="en-US" sz="3200" dirty="0">
                <a:latin typeface="Hanyi Senty Chalk Original" panose="03000600000000000000" pitchFamily="66" charset="-120"/>
                <a:ea typeface="Hanyi Senty Chalk Original" panose="03000600000000000000" pitchFamily="66" charset="-120"/>
              </a:rPr>
              <a:t>控制病毒傳播</a:t>
            </a:r>
            <a:r>
              <a:rPr lang="en-US" altLang="zh-TW" sz="3200" dirty="0">
                <a:latin typeface="Hanyi Senty Chalk Original" panose="03000600000000000000" pitchFamily="66" charset="-120"/>
                <a:ea typeface="Hanyi Senty Chalk Original" panose="03000600000000000000" pitchFamily="66" charset="-120"/>
              </a:rPr>
              <a:t>?</a:t>
            </a:r>
            <a:endParaRPr lang="zh-TW" altLang="en-US" sz="3200" dirty="0">
              <a:latin typeface="Hanyi Senty Chalk Original" panose="03000600000000000000" pitchFamily="66" charset="-120"/>
              <a:ea typeface="Hanyi Senty Chalk Original" panose="03000600000000000000" pitchFamily="66" charset="-120"/>
            </a:endParaRPr>
          </a:p>
        </p:txBody>
      </p:sp>
      <p:sp>
        <p:nvSpPr>
          <p:cNvPr id="6" name="矩形: 圓角 18">
            <a:extLst>
              <a:ext uri="{FF2B5EF4-FFF2-40B4-BE49-F238E27FC236}">
                <a16:creationId xmlns:a16="http://schemas.microsoft.com/office/drawing/2014/main" xmlns="" id="{B411561E-473A-4917-B7CD-CEFA54D4AA2A}"/>
              </a:ext>
            </a:extLst>
          </p:cNvPr>
          <p:cNvSpPr/>
          <p:nvPr/>
        </p:nvSpPr>
        <p:spPr>
          <a:xfrm>
            <a:off x="257032" y="1556252"/>
            <a:ext cx="5910406"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矩形 6">
            <a:extLst>
              <a:ext uri="{FF2B5EF4-FFF2-40B4-BE49-F238E27FC236}">
                <a16:creationId xmlns:a16="http://schemas.microsoft.com/office/drawing/2014/main" xmlns="" id="{9A95499D-8978-455C-B091-89B9937E2995}"/>
              </a:ext>
            </a:extLst>
          </p:cNvPr>
          <p:cNvSpPr/>
          <p:nvPr/>
        </p:nvSpPr>
        <p:spPr>
          <a:xfrm>
            <a:off x="314544" y="2564904"/>
            <a:ext cx="11089232" cy="461665"/>
          </a:xfrm>
          <a:prstGeom prst="rect">
            <a:avLst/>
          </a:prstGeom>
        </p:spPr>
        <p:txBody>
          <a:bodyPr wrap="square">
            <a:spAutoFit/>
          </a:bodyPr>
          <a:lstStyle/>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試指出政府及個人環境及傳染途徑控制「新冠狀病毒」在社區傳播的例子</a:t>
            </a:r>
          </a:p>
        </p:txBody>
      </p:sp>
      <p:sp>
        <p:nvSpPr>
          <p:cNvPr id="8" name="文字方塊 7">
            <a:extLst>
              <a:ext uri="{FF2B5EF4-FFF2-40B4-BE49-F238E27FC236}">
                <a16:creationId xmlns:a16="http://schemas.microsoft.com/office/drawing/2014/main" xmlns="" id="{1B9A40D8-05F7-4683-81E2-5D5A7F9E2A56}"/>
              </a:ext>
            </a:extLst>
          </p:cNvPr>
          <p:cNvSpPr txBox="1"/>
          <p:nvPr/>
        </p:nvSpPr>
        <p:spPr>
          <a:xfrm>
            <a:off x="2570263" y="3290420"/>
            <a:ext cx="1005403" cy="584775"/>
          </a:xfrm>
          <a:prstGeom prst="rect">
            <a:avLst/>
          </a:prstGeom>
          <a:noFill/>
        </p:spPr>
        <p:txBody>
          <a:bodyPr wrap="none" rtlCol="0">
            <a:spAutoFit/>
          </a:bodyPr>
          <a:lstStyle/>
          <a:p>
            <a:r>
              <a:rPr lang="zh-TW" altLang="en-US" sz="3200" b="1" dirty="0">
                <a:solidFill>
                  <a:srgbClr val="FF0000"/>
                </a:solidFill>
                <a:latin typeface="微軟正黑體" panose="020B0604030504040204" pitchFamily="34" charset="-120"/>
                <a:ea typeface="微軟正黑體" panose="020B0604030504040204" pitchFamily="34" charset="-120"/>
              </a:rPr>
              <a:t>政府</a:t>
            </a:r>
            <a:endParaRPr lang="zh-HK" altLang="en-US" sz="3200" b="1" dirty="0">
              <a:solidFill>
                <a:srgbClr val="FF0000"/>
              </a:solidFill>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xmlns="" id="{ACDA3522-C8B9-446F-B1EB-C8DF7ACF6CC3}"/>
              </a:ext>
            </a:extLst>
          </p:cNvPr>
          <p:cNvSpPr txBox="1"/>
          <p:nvPr/>
        </p:nvSpPr>
        <p:spPr>
          <a:xfrm>
            <a:off x="6312024" y="3290420"/>
            <a:ext cx="1005403" cy="584775"/>
          </a:xfrm>
          <a:prstGeom prst="rect">
            <a:avLst/>
          </a:prstGeom>
          <a:noFill/>
        </p:spPr>
        <p:txBody>
          <a:bodyPr wrap="none" rtlCol="0">
            <a:spAutoFit/>
          </a:bodyPr>
          <a:lstStyle>
            <a:defPPr>
              <a:defRPr lang="zh-TW"/>
            </a:defPPr>
            <a:lvl1pPr>
              <a:defRPr sz="3200" b="1">
                <a:solidFill>
                  <a:srgbClr val="FF0000"/>
                </a:solidFill>
                <a:latin typeface="微軟正黑體" panose="020B0604030504040204" pitchFamily="34" charset="-120"/>
                <a:ea typeface="微軟正黑體" panose="020B0604030504040204" pitchFamily="34" charset="-120"/>
              </a:defRPr>
            </a:lvl1pPr>
          </a:lstStyle>
          <a:p>
            <a:r>
              <a:rPr lang="zh-TW" altLang="en-US" dirty="0"/>
              <a:t>個人</a:t>
            </a:r>
            <a:endParaRPr lang="zh-HK" altLang="en-US" dirty="0"/>
          </a:p>
        </p:txBody>
      </p:sp>
      <p:pic>
        <p:nvPicPr>
          <p:cNvPr id="1026" name="Picture 2" descr="ちょび髭の会社員のイラスト">
            <a:extLst>
              <a:ext uri="{FF2B5EF4-FFF2-40B4-BE49-F238E27FC236}">
                <a16:creationId xmlns:a16="http://schemas.microsoft.com/office/drawing/2014/main" xmlns="" id="{8B4EC467-8DCF-407D-B4FB-8388C8FBB50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7032" y="3831432"/>
            <a:ext cx="2399586" cy="310626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矩形 9">
            <a:extLst>
              <a:ext uri="{FF2B5EF4-FFF2-40B4-BE49-F238E27FC236}">
                <a16:creationId xmlns:a16="http://schemas.microsoft.com/office/drawing/2014/main" xmlns="" id="{6D072C1F-F2E2-4349-AA78-91359395E54C}"/>
              </a:ext>
            </a:extLst>
          </p:cNvPr>
          <p:cNvSpPr/>
          <p:nvPr/>
        </p:nvSpPr>
        <p:spPr>
          <a:xfrm>
            <a:off x="2570263" y="3985239"/>
            <a:ext cx="3572872" cy="1815882"/>
          </a:xfrm>
          <a:prstGeom prst="rect">
            <a:avLst/>
          </a:prstGeom>
        </p:spPr>
        <p:txBody>
          <a:bodyPr wrap="square">
            <a:spAutoFit/>
          </a:bodyPr>
          <a:lstStyle/>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學校停課</a:t>
            </a:r>
          </a:p>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勸喻市民盡量減少社交接觸</a:t>
            </a:r>
          </a:p>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公務員在家工作</a:t>
            </a:r>
          </a:p>
        </p:txBody>
      </p:sp>
      <p:pic>
        <p:nvPicPr>
          <p:cNvPr id="1028" name="Picture 4" descr="カジュアルな会社員の女の子のイラスト（将来の夢）">
            <a:extLst>
              <a:ext uri="{FF2B5EF4-FFF2-40B4-BE49-F238E27FC236}">
                <a16:creationId xmlns:a16="http://schemas.microsoft.com/office/drawing/2014/main" xmlns="" id="{211C4CFC-12D9-4499-BCB1-E66390D1FB6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743209" y="2852936"/>
            <a:ext cx="2163367" cy="342034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矩形: 圓角 11">
            <a:extLst>
              <a:ext uri="{FF2B5EF4-FFF2-40B4-BE49-F238E27FC236}">
                <a16:creationId xmlns:a16="http://schemas.microsoft.com/office/drawing/2014/main" xmlns="" id="{DA345DC1-6A6A-4D8A-BE5F-1D1107D1D6C9}"/>
              </a:ext>
            </a:extLst>
          </p:cNvPr>
          <p:cNvSpPr/>
          <p:nvPr/>
        </p:nvSpPr>
        <p:spPr>
          <a:xfrm>
            <a:off x="2567608" y="3290420"/>
            <a:ext cx="991056" cy="58477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矩形: 圓角 14">
            <a:extLst>
              <a:ext uri="{FF2B5EF4-FFF2-40B4-BE49-F238E27FC236}">
                <a16:creationId xmlns:a16="http://schemas.microsoft.com/office/drawing/2014/main" xmlns="" id="{BD6B9877-2E0E-477A-9A09-46BB92449CAB}"/>
              </a:ext>
            </a:extLst>
          </p:cNvPr>
          <p:cNvSpPr/>
          <p:nvPr/>
        </p:nvSpPr>
        <p:spPr>
          <a:xfrm>
            <a:off x="6312024" y="3284984"/>
            <a:ext cx="991056" cy="58477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xmlns="" val="262674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xmlns="" id="{E65EED5C-BBBB-42B9-A52E-C5561A843C37}"/>
              </a:ext>
            </a:extLst>
          </p:cNvPr>
          <p:cNvSpPr txBox="1"/>
          <p:nvPr/>
        </p:nvSpPr>
        <p:spPr>
          <a:xfrm>
            <a:off x="335360" y="1620089"/>
            <a:ext cx="7920880" cy="584775"/>
          </a:xfrm>
          <a:prstGeom prst="rect">
            <a:avLst/>
          </a:prstGeom>
          <a:noFill/>
        </p:spPr>
        <p:txBody>
          <a:bodyPr wrap="square" rtlCol="0">
            <a:spAutoFit/>
          </a:bodyPr>
          <a:lstStyle/>
          <a:p>
            <a:r>
              <a:rPr lang="zh-TW" altLang="en-US" sz="3200" dirty="0">
                <a:latin typeface="Hanyi Senty Chalk Original" panose="03000600000000000000" pitchFamily="66" charset="-120"/>
                <a:ea typeface="Hanyi Senty Chalk Original" panose="03000600000000000000" pitchFamily="66" charset="-120"/>
              </a:rPr>
              <a:t>衞生防護中心在控制傳染病爆發的角色</a:t>
            </a:r>
            <a:r>
              <a:rPr lang="en-US" altLang="zh-TW" sz="3200" dirty="0">
                <a:latin typeface="Hanyi Senty Chalk Original" panose="03000600000000000000" pitchFamily="66" charset="-120"/>
                <a:ea typeface="Hanyi Senty Chalk Original" panose="03000600000000000000" pitchFamily="66" charset="-120"/>
              </a:rPr>
              <a:t>?</a:t>
            </a:r>
            <a:endParaRPr lang="zh-TW" altLang="en-US" sz="3200" dirty="0">
              <a:latin typeface="Hanyi Senty Chalk Original" panose="03000600000000000000" pitchFamily="66" charset="-120"/>
              <a:ea typeface="Hanyi Senty Chalk Original" panose="03000600000000000000" pitchFamily="66" charset="-120"/>
            </a:endParaRPr>
          </a:p>
        </p:txBody>
      </p:sp>
      <p:sp>
        <p:nvSpPr>
          <p:cNvPr id="5" name="矩形: 圓角 18">
            <a:extLst>
              <a:ext uri="{FF2B5EF4-FFF2-40B4-BE49-F238E27FC236}">
                <a16:creationId xmlns:a16="http://schemas.microsoft.com/office/drawing/2014/main" xmlns="" id="{374C712E-CACA-4530-87CF-112D7B23FA59}"/>
              </a:ext>
            </a:extLst>
          </p:cNvPr>
          <p:cNvSpPr/>
          <p:nvPr/>
        </p:nvSpPr>
        <p:spPr>
          <a:xfrm>
            <a:off x="257032" y="1556252"/>
            <a:ext cx="7920880"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矩形 5">
            <a:extLst>
              <a:ext uri="{FF2B5EF4-FFF2-40B4-BE49-F238E27FC236}">
                <a16:creationId xmlns:a16="http://schemas.microsoft.com/office/drawing/2014/main" xmlns="" id="{650BA12F-52A1-4AF0-AD76-004BBD706D0E}"/>
              </a:ext>
            </a:extLst>
          </p:cNvPr>
          <p:cNvSpPr/>
          <p:nvPr/>
        </p:nvSpPr>
        <p:spPr>
          <a:xfrm>
            <a:off x="335360" y="2636912"/>
            <a:ext cx="6264696" cy="2246769"/>
          </a:xfrm>
          <a:prstGeom prst="rect">
            <a:avLst/>
          </a:prstGeom>
        </p:spPr>
        <p:txBody>
          <a:bodyPr wrap="square">
            <a:spAutoFit/>
          </a:bodyPr>
          <a:lstStyle/>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成立緊急應變中心、疫情信息中心和緊急熱線中心</a:t>
            </a:r>
          </a:p>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擔任主要協調角色及提供後勤支援</a:t>
            </a:r>
          </a:p>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加強和世界衞生組織、內地、海外衞生當局合作</a:t>
            </a:r>
          </a:p>
        </p:txBody>
      </p:sp>
      <p:pic>
        <p:nvPicPr>
          <p:cNvPr id="5122" name="Picture 2" descr="大きな旗を持つ会社員のイラスト">
            <a:extLst>
              <a:ext uri="{FF2B5EF4-FFF2-40B4-BE49-F238E27FC236}">
                <a16:creationId xmlns:a16="http://schemas.microsoft.com/office/drawing/2014/main" xmlns="" id="{88C1E33A-07B1-4AB1-9E6F-FC68DDDE1D9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04112" y="2095500"/>
            <a:ext cx="4210050" cy="47625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文字方塊 6">
            <a:extLst>
              <a:ext uri="{FF2B5EF4-FFF2-40B4-BE49-F238E27FC236}">
                <a16:creationId xmlns:a16="http://schemas.microsoft.com/office/drawing/2014/main" xmlns="" id="{816695D2-B42A-4B83-994A-9BC4C2529D78}"/>
              </a:ext>
            </a:extLst>
          </p:cNvPr>
          <p:cNvSpPr txBox="1"/>
          <p:nvPr/>
        </p:nvSpPr>
        <p:spPr>
          <a:xfrm>
            <a:off x="8616280" y="2601248"/>
            <a:ext cx="2390398" cy="1323439"/>
          </a:xfrm>
          <a:prstGeom prst="rect">
            <a:avLst/>
          </a:prstGeom>
          <a:noFill/>
        </p:spPr>
        <p:txBody>
          <a:bodyPr wrap="none" rtlCol="0">
            <a:spAutoFit/>
          </a:bodyPr>
          <a:lstStyle/>
          <a:p>
            <a:r>
              <a:rPr lang="zh-TW" altLang="en-US" sz="8000" dirty="0">
                <a:latin typeface="Hanyi Senty Chalk Original" panose="03000600000000000000" pitchFamily="66" charset="-120"/>
                <a:ea typeface="Hanyi Senty Chalk Original" panose="03000600000000000000" pitchFamily="66" charset="-120"/>
              </a:rPr>
              <a:t>抗逆</a:t>
            </a:r>
            <a:endParaRPr lang="zh-HK" altLang="en-US" sz="8000" dirty="0">
              <a:latin typeface="Hanyi Senty Chalk Original" panose="03000600000000000000" pitchFamily="66" charset="-120"/>
              <a:ea typeface="Hanyi Senty Chalk Original" panose="03000600000000000000" pitchFamily="66" charset="-120"/>
            </a:endParaRPr>
          </a:p>
        </p:txBody>
      </p:sp>
    </p:spTree>
    <p:extLst>
      <p:ext uri="{BB962C8B-B14F-4D97-AF65-F5344CB8AC3E}">
        <p14:creationId xmlns:p14="http://schemas.microsoft.com/office/powerpoint/2010/main" xmlns="" val="2439021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xmlns="" id="{90D8D135-B79C-4453-A273-61921A9F171F}"/>
              </a:ext>
            </a:extLst>
          </p:cNvPr>
          <p:cNvSpPr txBox="1"/>
          <p:nvPr/>
        </p:nvSpPr>
        <p:spPr>
          <a:xfrm>
            <a:off x="335360" y="1620089"/>
            <a:ext cx="7920880" cy="584775"/>
          </a:xfrm>
          <a:prstGeom prst="rect">
            <a:avLst/>
          </a:prstGeom>
          <a:noFill/>
        </p:spPr>
        <p:txBody>
          <a:bodyPr wrap="square" rtlCol="0">
            <a:spAutoFit/>
          </a:bodyPr>
          <a:lstStyle/>
          <a:p>
            <a:r>
              <a:rPr lang="zh-TW" altLang="en-US" sz="3200" dirty="0">
                <a:latin typeface="Hanyi Senty Chalk Original" panose="03000600000000000000" pitchFamily="66" charset="-120"/>
                <a:ea typeface="Hanyi Senty Chalk Original" panose="03000600000000000000" pitchFamily="66" charset="-120"/>
              </a:rPr>
              <a:t>衞生防護中心在控制傳染病爆發的措施</a:t>
            </a:r>
          </a:p>
        </p:txBody>
      </p:sp>
      <p:sp>
        <p:nvSpPr>
          <p:cNvPr id="5" name="矩形: 圓角 18">
            <a:extLst>
              <a:ext uri="{FF2B5EF4-FFF2-40B4-BE49-F238E27FC236}">
                <a16:creationId xmlns:a16="http://schemas.microsoft.com/office/drawing/2014/main" xmlns="" id="{DA7624A3-E8F9-4970-B687-BDCEEE24B6E4}"/>
              </a:ext>
            </a:extLst>
          </p:cNvPr>
          <p:cNvSpPr/>
          <p:nvPr/>
        </p:nvSpPr>
        <p:spPr>
          <a:xfrm>
            <a:off x="257032" y="1556252"/>
            <a:ext cx="7920880"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矩形 5">
            <a:extLst>
              <a:ext uri="{FF2B5EF4-FFF2-40B4-BE49-F238E27FC236}">
                <a16:creationId xmlns:a16="http://schemas.microsoft.com/office/drawing/2014/main" xmlns="" id="{8D6D5CEF-CCCD-4CC7-B9C7-76965DD13604}"/>
              </a:ext>
            </a:extLst>
          </p:cNvPr>
          <p:cNvSpPr/>
          <p:nvPr/>
        </p:nvSpPr>
        <p:spPr>
          <a:xfrm>
            <a:off x="335360" y="2420888"/>
            <a:ext cx="9649072" cy="2677656"/>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srgbClr val="FF0000"/>
                </a:solidFill>
                <a:latin typeface="微軟正黑體" panose="020B0604030504040204" pitchFamily="34" charset="-120"/>
                <a:ea typeface="微軟正黑體" panose="020B0604030504040204" pitchFamily="34" charset="-120"/>
              </a:rPr>
              <a:t>實時監測</a:t>
            </a:r>
            <a:endParaRPr lang="en-US" altLang="zh-TW" sz="2800" b="1" dirty="0">
              <a:solidFill>
                <a:srgbClr val="FF0000"/>
              </a:solidFill>
              <a:latin typeface="微軟正黑體" panose="020B0604030504040204" pitchFamily="34" charset="-120"/>
              <a:ea typeface="微軟正黑體" panose="020B0604030504040204" pitchFamily="34" charset="-120"/>
            </a:endParaRPr>
          </a:p>
          <a:p>
            <a:r>
              <a:rPr lang="en-US" altLang="zh-TW" sz="28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800" dirty="0">
                <a:latin typeface="微軟正黑體" panose="020B0604030504040204" pitchFamily="34" charset="-120"/>
                <a:ea typeface="微軟正黑體" panose="020B0604030504040204" pitchFamily="34" charset="-120"/>
              </a:rPr>
              <a:t>及早偵測傳染病；</a:t>
            </a:r>
          </a:p>
          <a:p>
            <a:pPr marL="457200" indent="-457200">
              <a:buFont typeface="Arial" panose="020B0604020202020204" pitchFamily="34" charset="0"/>
              <a:buChar char="•"/>
            </a:pPr>
            <a:r>
              <a:rPr lang="zh-TW" altLang="en-US" sz="2800" b="1" dirty="0">
                <a:solidFill>
                  <a:srgbClr val="FF0000"/>
                </a:solidFill>
                <a:latin typeface="微軟正黑體" panose="020B0604030504040204" pitchFamily="34" charset="-120"/>
                <a:ea typeface="微軟正黑體" panose="020B0604030504040204" pitchFamily="34" charset="-120"/>
              </a:rPr>
              <a:t>迅速介入</a:t>
            </a:r>
          </a:p>
          <a:p>
            <a:r>
              <a:rPr lang="en-US" altLang="zh-TW" sz="28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800" dirty="0">
                <a:latin typeface="微軟正黑體" panose="020B0604030504040204" pitchFamily="34" charset="-120"/>
                <a:ea typeface="微軟正黑體" panose="020B0604030504040204" pitchFamily="34" charset="-120"/>
              </a:rPr>
              <a:t>以控制傳染病蔓延</a:t>
            </a:r>
          </a:p>
          <a:p>
            <a:pPr marL="457200" indent="-457200">
              <a:buFont typeface="Arial" panose="020B0604020202020204" pitchFamily="34" charset="0"/>
              <a:buChar char="•"/>
            </a:pPr>
            <a:r>
              <a:rPr lang="zh-TW" altLang="en-US" sz="2800" b="1" dirty="0">
                <a:solidFill>
                  <a:srgbClr val="FF0000"/>
                </a:solidFill>
                <a:latin typeface="微軟正黑體" panose="020B0604030504040204" pitchFamily="34" charset="-120"/>
                <a:ea typeface="微軟正黑體" panose="020B0604030504040204" pitchFamily="34" charset="-120"/>
              </a:rPr>
              <a:t>適時通報風險</a:t>
            </a:r>
          </a:p>
          <a:p>
            <a:r>
              <a:rPr lang="en-US" altLang="zh-TW" sz="28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800" dirty="0">
                <a:latin typeface="微軟正黑體" panose="020B0604030504040204" pitchFamily="34" charset="-120"/>
                <a:ea typeface="微軟正黑體" panose="020B0604030504040204" pitchFamily="34" charset="-120"/>
              </a:rPr>
              <a:t>發放有關疾病爆發的重要資訊</a:t>
            </a:r>
            <a:endParaRPr lang="zh-HK" altLang="en-US" sz="2800" dirty="0">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xmlns="" id="{9AB8F646-BE62-405D-97E0-8E96D4C9DE18}"/>
              </a:ext>
            </a:extLst>
          </p:cNvPr>
          <p:cNvSpPr/>
          <p:nvPr/>
        </p:nvSpPr>
        <p:spPr>
          <a:xfrm>
            <a:off x="438164" y="5229200"/>
            <a:ext cx="7715272" cy="707886"/>
          </a:xfrm>
          <a:prstGeom prst="rect">
            <a:avLst/>
          </a:prstGeom>
        </p:spPr>
        <p:txBody>
          <a:bodyPr wrap="square">
            <a:spAutoFit/>
          </a:bodyPr>
          <a:lstStyle/>
          <a:p>
            <a:r>
              <a:rPr lang="en-US" altLang="zh-TW" sz="2000" dirty="0">
                <a:latin typeface="微軟正黑體" panose="020B0604030504040204" pitchFamily="34" charset="-120"/>
                <a:ea typeface="微軟正黑體" panose="020B0604030504040204" pitchFamily="34" charset="-120"/>
              </a:rPr>
              <a:t>2019</a:t>
            </a:r>
            <a:r>
              <a:rPr lang="zh-TW" altLang="en-US" sz="2000" dirty="0">
                <a:latin typeface="微軟正黑體" panose="020B0604030504040204" pitchFamily="34" charset="-120"/>
                <a:ea typeface="微軟正黑體" panose="020B0604030504040204" pitchFamily="34" charset="-120"/>
              </a:rPr>
              <a:t>冠狀病毒病專題網站</a:t>
            </a:r>
            <a:r>
              <a:rPr lang="en-US" sz="2000" dirty="0">
                <a:latin typeface="微軟正黑體" panose="020B0604030504040204" pitchFamily="34" charset="-120"/>
                <a:ea typeface="微軟正黑體" panose="020B0604030504040204" pitchFamily="34" charset="-120"/>
                <a:hlinkClick r:id="rId2"/>
              </a:rPr>
              <a:t>https://www.coronavirus.gov.hk/chi/index.html</a:t>
            </a:r>
            <a:endParaRPr lang="zh-TW" altLang="en-US" sz="2000" dirty="0">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xmlns="" id="{A6AFC32F-B451-4444-AC58-176D7C56048F}"/>
              </a:ext>
            </a:extLst>
          </p:cNvPr>
          <p:cNvSpPr/>
          <p:nvPr/>
        </p:nvSpPr>
        <p:spPr>
          <a:xfrm>
            <a:off x="438164" y="6042100"/>
            <a:ext cx="8035592"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參考資料：衞生防護中心策略計劃 </a:t>
            </a:r>
            <a:r>
              <a:rPr lang="en-US" altLang="zh-TW" sz="2000" dirty="0">
                <a:latin typeface="微軟正黑體" panose="020B0604030504040204" pitchFamily="34" charset="-120"/>
                <a:ea typeface="微軟正黑體" panose="020B0604030504040204" pitchFamily="34" charset="-120"/>
              </a:rPr>
              <a:t>2010-2014 </a:t>
            </a:r>
            <a:r>
              <a:rPr lang="en-US" altLang="zh-TW" sz="2000" dirty="0">
                <a:latin typeface="微軟正黑體" panose="020B0604030504040204" pitchFamily="34" charset="-120"/>
                <a:ea typeface="微軟正黑體" panose="020B0604030504040204" pitchFamily="34" charset="-120"/>
                <a:hlinkClick r:id="rId3"/>
              </a:rPr>
              <a:t>https://www.chp.gov.hk/tc/wapdf/21227.html</a:t>
            </a:r>
            <a:r>
              <a:rPr lang="en-US" altLang="zh-TW" sz="2000" dirty="0">
                <a:latin typeface="微軟正黑體" panose="020B0604030504040204" pitchFamily="34" charset="-120"/>
                <a:ea typeface="微軟正黑體" panose="020B0604030504040204" pitchFamily="34" charset="-120"/>
              </a:rPr>
              <a:t> </a:t>
            </a:r>
          </a:p>
        </p:txBody>
      </p:sp>
      <p:pic>
        <p:nvPicPr>
          <p:cNvPr id="4098" name="Picture 2" descr="協力して進む会社員のイラスト">
            <a:extLst>
              <a:ext uri="{FF2B5EF4-FFF2-40B4-BE49-F238E27FC236}">
                <a16:creationId xmlns:a16="http://schemas.microsoft.com/office/drawing/2014/main" xmlns="" id="{35023FC8-6EAA-49D3-AD1D-51D171EBC49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44072" y="2204864"/>
            <a:ext cx="38100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902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xmlns="" id="{EBCD5A50-B11B-40A2-B840-E6FB60BC26C2}"/>
              </a:ext>
            </a:extLst>
          </p:cNvPr>
          <p:cNvSpPr txBox="1"/>
          <p:nvPr/>
        </p:nvSpPr>
        <p:spPr>
          <a:xfrm>
            <a:off x="335360" y="1620089"/>
            <a:ext cx="7920880" cy="584775"/>
          </a:xfrm>
          <a:prstGeom prst="rect">
            <a:avLst/>
          </a:prstGeom>
          <a:noFill/>
        </p:spPr>
        <p:txBody>
          <a:bodyPr wrap="square" rtlCol="0">
            <a:spAutoFit/>
          </a:bodyPr>
          <a:lstStyle/>
          <a:p>
            <a:r>
              <a:rPr lang="zh-TW" altLang="en-US" sz="3200" dirty="0">
                <a:latin typeface="Hanyi Senty Chalk Original" panose="03000600000000000000" pitchFamily="66" charset="-120"/>
                <a:ea typeface="Hanyi Senty Chalk Original" panose="03000600000000000000" pitchFamily="66" charset="-120"/>
              </a:rPr>
              <a:t>衛生防護中心在控制傳染病爆發的措施</a:t>
            </a:r>
          </a:p>
        </p:txBody>
      </p:sp>
      <p:sp>
        <p:nvSpPr>
          <p:cNvPr id="5" name="矩形: 圓角 18">
            <a:extLst>
              <a:ext uri="{FF2B5EF4-FFF2-40B4-BE49-F238E27FC236}">
                <a16:creationId xmlns:a16="http://schemas.microsoft.com/office/drawing/2014/main" xmlns="" id="{E5F4ED7D-DF40-410F-A7CD-4B84C9B29C6A}"/>
              </a:ext>
            </a:extLst>
          </p:cNvPr>
          <p:cNvSpPr/>
          <p:nvPr/>
        </p:nvSpPr>
        <p:spPr>
          <a:xfrm>
            <a:off x="257032" y="1556252"/>
            <a:ext cx="7920880"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矩形 6">
            <a:extLst>
              <a:ext uri="{FF2B5EF4-FFF2-40B4-BE49-F238E27FC236}">
                <a16:creationId xmlns:a16="http://schemas.microsoft.com/office/drawing/2014/main" xmlns="" id="{A4820D2D-1163-4895-94EF-2146A4C3D4A2}"/>
              </a:ext>
            </a:extLst>
          </p:cNvPr>
          <p:cNvSpPr/>
          <p:nvPr/>
        </p:nvSpPr>
        <p:spPr>
          <a:xfrm>
            <a:off x="364744" y="2564904"/>
            <a:ext cx="10157672" cy="461665"/>
          </a:xfrm>
          <a:prstGeom prst="rect">
            <a:avLst/>
          </a:prstGeom>
        </p:spPr>
        <p:txBody>
          <a:bodyPr wrap="square">
            <a:spAutoFit/>
          </a:bodyPr>
          <a:lstStyle/>
          <a:p>
            <a:pPr marL="342900" indent="-342900">
              <a:buFont typeface="Arial" panose="020B0604020202020204" pitchFamily="34" charset="0"/>
              <a:buChar char="•"/>
            </a:pPr>
            <a:r>
              <a:rPr lang="zh-HK" altLang="en-US" sz="2400" dirty="0">
                <a:latin typeface="微軟正黑體" panose="020B0604030504040204" pitchFamily="34" charset="-120"/>
                <a:ea typeface="微軟正黑體" panose="020B0604030504040204" pitchFamily="34" charset="-120"/>
              </a:rPr>
              <a:t>試從下列資訊中指出衞生防護中心控制傳染病爆發措施的例子</a:t>
            </a:r>
          </a:p>
        </p:txBody>
      </p:sp>
      <p:sp>
        <p:nvSpPr>
          <p:cNvPr id="8" name="矩形 7">
            <a:extLst>
              <a:ext uri="{FF2B5EF4-FFF2-40B4-BE49-F238E27FC236}">
                <a16:creationId xmlns:a16="http://schemas.microsoft.com/office/drawing/2014/main" xmlns="" id="{7C39B90D-129F-433D-936A-204B97DFC2D5}"/>
              </a:ext>
            </a:extLst>
          </p:cNvPr>
          <p:cNvSpPr/>
          <p:nvPr/>
        </p:nvSpPr>
        <p:spPr>
          <a:xfrm>
            <a:off x="364744" y="3123546"/>
            <a:ext cx="10304744" cy="707886"/>
          </a:xfrm>
          <a:prstGeom prst="rect">
            <a:avLst/>
          </a:prstGeom>
        </p:spPr>
        <p:txBody>
          <a:bodyPr wrap="square">
            <a:spAutoFit/>
          </a:bodyPr>
          <a:lstStyle/>
          <a:p>
            <a:r>
              <a:rPr lang="zh-HK" altLang="en-US" sz="2000" dirty="0">
                <a:latin typeface="微軟正黑體" panose="020B0604030504040204" pitchFamily="34" charset="-120"/>
                <a:ea typeface="微軟正黑體" panose="020B0604030504040204" pitchFamily="34" charset="-120"/>
              </a:rPr>
              <a:t>衞生防護中心調查新增四宗</a:t>
            </a:r>
            <a:r>
              <a:rPr lang="en-US" altLang="zh-HK" sz="2000" dirty="0">
                <a:latin typeface="微軟正黑體" panose="020B0604030504040204" pitchFamily="34" charset="-120"/>
                <a:ea typeface="微軟正黑體" panose="020B0604030504040204" pitchFamily="34" charset="-120"/>
              </a:rPr>
              <a:t>2019</a:t>
            </a:r>
            <a:r>
              <a:rPr lang="zh-HK" altLang="en-US" sz="2000" dirty="0">
                <a:latin typeface="微軟正黑體" panose="020B0604030504040204" pitchFamily="34" charset="-120"/>
                <a:ea typeface="微軟正黑體" panose="020B0604030504040204" pitchFamily="34" charset="-120"/>
              </a:rPr>
              <a:t>冠狀病毒病確診個案</a:t>
            </a:r>
            <a:r>
              <a:rPr lang="en-US" altLang="zh-HK" sz="2000" dirty="0">
                <a:latin typeface="微軟正黑體" panose="020B0604030504040204" pitchFamily="34" charset="-120"/>
                <a:ea typeface="微軟正黑體" panose="020B0604030504040204" pitchFamily="34" charset="-120"/>
                <a:hlinkClick r:id="rId2"/>
              </a:rPr>
              <a:t>https://www.info.gov.hk/gia/general/202002/23/P2020022300683.htm</a:t>
            </a:r>
            <a:r>
              <a:rPr lang="en-US" altLang="zh-HK" sz="2000"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xmlns="" val="161872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D887545-A8AD-40C8-8A20-6A5F65ABF6E4}"/>
              </a:ext>
            </a:extLst>
          </p:cNvPr>
          <p:cNvSpPr/>
          <p:nvPr/>
        </p:nvSpPr>
        <p:spPr>
          <a:xfrm>
            <a:off x="335360" y="1593127"/>
            <a:ext cx="4392488" cy="646331"/>
          </a:xfrm>
          <a:prstGeom prst="rect">
            <a:avLst/>
          </a:prstGeom>
        </p:spPr>
        <p:txBody>
          <a:bodyPr wrap="square">
            <a:spAutoFit/>
          </a:bodyPr>
          <a:lstStyle/>
          <a:p>
            <a:r>
              <a:rPr lang="zh-TW" altLang="en-US" sz="3600" dirty="0">
                <a:latin typeface="Hanyi Senty Chalk Original" panose="03000600000000000000" pitchFamily="66" charset="-120"/>
                <a:ea typeface="Hanyi Senty Chalk Original" panose="03000600000000000000" pitchFamily="66" charset="-120"/>
              </a:rPr>
              <a:t>傳染病的傳播途徑</a:t>
            </a:r>
            <a:endParaRPr lang="zh-HK" altLang="en-US" sz="3600" dirty="0">
              <a:latin typeface="Hanyi Senty Chalk Original" panose="03000600000000000000" pitchFamily="66" charset="-120"/>
              <a:ea typeface="Hanyi Senty Chalk Original" panose="03000600000000000000" pitchFamily="66"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1263" y="2708920"/>
            <a:ext cx="2513630" cy="1979763"/>
          </a:xfrm>
          <a:prstGeom prst="rect">
            <a:avLst/>
          </a:prstGeom>
        </p:spPr>
      </p:pic>
      <p:sp>
        <p:nvSpPr>
          <p:cNvPr id="5" name="矩形: 圓角 18">
            <a:extLst>
              <a:ext uri="{FF2B5EF4-FFF2-40B4-BE49-F238E27FC236}">
                <a16:creationId xmlns:a16="http://schemas.microsoft.com/office/drawing/2014/main" xmlns="" id="{BEC49B18-9C9F-4F53-B9E0-ABC5153A8A3C}"/>
              </a:ext>
            </a:extLst>
          </p:cNvPr>
          <p:cNvSpPr/>
          <p:nvPr/>
        </p:nvSpPr>
        <p:spPr>
          <a:xfrm>
            <a:off x="257032" y="1556252"/>
            <a:ext cx="4254792"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8" name="圖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3392" y="4835004"/>
            <a:ext cx="2531501" cy="2093356"/>
          </a:xfrm>
          <a:prstGeom prst="rect">
            <a:avLst/>
          </a:prstGeom>
        </p:spPr>
      </p:pic>
      <p:sp>
        <p:nvSpPr>
          <p:cNvPr id="11" name="矩形 10"/>
          <p:cNvSpPr/>
          <p:nvPr/>
        </p:nvSpPr>
        <p:spPr>
          <a:xfrm>
            <a:off x="5087888" y="2749155"/>
            <a:ext cx="1508746" cy="830997"/>
          </a:xfrm>
          <a:prstGeom prst="rect">
            <a:avLst/>
          </a:prstGeom>
        </p:spPr>
        <p:txBody>
          <a:bodyPr wrap="none">
            <a:spAutoFit/>
          </a:bodyPr>
          <a:lstStyle/>
          <a:p>
            <a:r>
              <a:rPr lang="zh-TW" altLang="en-US" sz="4800" dirty="0">
                <a:latin typeface="Hanyi Senty Chalk Original" panose="03000600000000000000" pitchFamily="66" charset="-120"/>
                <a:ea typeface="Hanyi Senty Chalk Original" panose="03000600000000000000" pitchFamily="66" charset="-120"/>
              </a:rPr>
              <a:t>飛沫</a:t>
            </a:r>
          </a:p>
        </p:txBody>
      </p:sp>
      <p:sp>
        <p:nvSpPr>
          <p:cNvPr id="12" name="矩形 11"/>
          <p:cNvSpPr/>
          <p:nvPr/>
        </p:nvSpPr>
        <p:spPr>
          <a:xfrm>
            <a:off x="8904312" y="2708920"/>
            <a:ext cx="1508746" cy="830997"/>
          </a:xfrm>
          <a:prstGeom prst="rect">
            <a:avLst/>
          </a:prstGeom>
        </p:spPr>
        <p:txBody>
          <a:bodyPr wrap="none">
            <a:spAutoFit/>
          </a:bodyPr>
          <a:lstStyle/>
          <a:p>
            <a:r>
              <a:rPr lang="zh-TW" altLang="en-US" sz="4800" dirty="0">
                <a:latin typeface="Hanyi Senty Chalk Original" panose="03000600000000000000" pitchFamily="66" charset="-120"/>
                <a:ea typeface="Hanyi Senty Chalk Original" panose="03000600000000000000" pitchFamily="66" charset="-120"/>
              </a:rPr>
              <a:t>空氣</a:t>
            </a:r>
          </a:p>
        </p:txBody>
      </p:sp>
      <p:sp>
        <p:nvSpPr>
          <p:cNvPr id="13" name="圓角矩形 12"/>
          <p:cNvSpPr/>
          <p:nvPr/>
        </p:nvSpPr>
        <p:spPr>
          <a:xfrm>
            <a:off x="4906157" y="2729037"/>
            <a:ext cx="1872208" cy="871232"/>
          </a:xfrm>
          <a:prstGeom prst="roundRect">
            <a:avLst/>
          </a:prstGeom>
          <a:noFill/>
          <a:ln w="571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圓角矩形 13"/>
          <p:cNvSpPr/>
          <p:nvPr/>
        </p:nvSpPr>
        <p:spPr>
          <a:xfrm>
            <a:off x="8722581" y="2708920"/>
            <a:ext cx="1872208" cy="871232"/>
          </a:xfrm>
          <a:prstGeom prst="roundRect">
            <a:avLst/>
          </a:prstGeom>
          <a:noFill/>
          <a:ln w="571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矩形 14"/>
          <p:cNvSpPr/>
          <p:nvPr/>
        </p:nvSpPr>
        <p:spPr>
          <a:xfrm>
            <a:off x="4511824" y="4188673"/>
            <a:ext cx="3168352" cy="1569660"/>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因接觸患者的飛沫而受感染。 </a:t>
            </a:r>
            <a:endParaRPr lang="en-US" altLang="zh-TW" sz="2400" dirty="0">
              <a:latin typeface="微軟正黑體" panose="020B0604030504040204" pitchFamily="34" charset="-120"/>
              <a:ea typeface="微軟正黑體" panose="020B0604030504040204" pitchFamily="34" charset="-120"/>
            </a:endParaRPr>
          </a:p>
          <a:p>
            <a:r>
              <a:rPr lang="zh-TW" altLang="en-US" sz="2400" dirty="0">
                <a:solidFill>
                  <a:srgbClr val="0070C0"/>
                </a:solidFill>
                <a:latin typeface="微軟正黑體" panose="020B0604030504040204" pitchFamily="34" charset="-120"/>
                <a:ea typeface="微軟正黑體" panose="020B0604030504040204" pitchFamily="34" charset="-120"/>
              </a:rPr>
              <a:t>例子：季節性流感、</a:t>
            </a:r>
            <a:r>
              <a:rPr lang="en-US" altLang="zh-TW" sz="2400" dirty="0">
                <a:solidFill>
                  <a:srgbClr val="0070C0"/>
                </a:solidFill>
                <a:latin typeface="微軟正黑體" panose="020B0604030504040204" pitchFamily="34" charset="-120"/>
                <a:ea typeface="微軟正黑體" panose="020B0604030504040204" pitchFamily="34" charset="-120"/>
              </a:rPr>
              <a:t>SARS</a:t>
            </a:r>
            <a:r>
              <a:rPr lang="zh-TW" altLang="en-US" sz="2400" dirty="0">
                <a:solidFill>
                  <a:srgbClr val="0070C0"/>
                </a:solidFill>
                <a:latin typeface="微軟正黑體" panose="020B0604030504040204" pitchFamily="34" charset="-120"/>
                <a:ea typeface="微軟正黑體" panose="020B0604030504040204" pitchFamily="34" charset="-120"/>
              </a:rPr>
              <a:t>、新型冠狀病毒</a:t>
            </a:r>
            <a:endParaRPr lang="en-US" altLang="zh-TW" sz="2400" dirty="0">
              <a:solidFill>
                <a:srgbClr val="0070C0"/>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8074509" y="4188673"/>
            <a:ext cx="3168352" cy="1938992"/>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一個受感染的人透過呼吸將病原體送 進空氣，又被另一個人吸入，繼而受感染。</a:t>
            </a:r>
            <a:endParaRPr lang="en-US" altLang="zh-TW" sz="2400" dirty="0">
              <a:latin typeface="微軟正黑體" panose="020B0604030504040204" pitchFamily="34" charset="-120"/>
              <a:ea typeface="微軟正黑體" panose="020B0604030504040204" pitchFamily="34" charset="-120"/>
            </a:endParaRPr>
          </a:p>
          <a:p>
            <a:r>
              <a:rPr lang="zh-TW" altLang="en-US" sz="2400" dirty="0">
                <a:solidFill>
                  <a:srgbClr val="0070C0"/>
                </a:solidFill>
                <a:latin typeface="微軟正黑體" panose="020B0604030504040204" pitchFamily="34" charset="-120"/>
                <a:ea typeface="微軟正黑體" panose="020B0604030504040204" pitchFamily="34" charset="-120"/>
              </a:rPr>
              <a:t>例子：肺結核、</a:t>
            </a:r>
            <a:r>
              <a:rPr lang="en-US" altLang="zh-TW" sz="2400" dirty="0">
                <a:solidFill>
                  <a:srgbClr val="0070C0"/>
                </a:solidFill>
                <a:latin typeface="微軟正黑體" panose="020B0604030504040204" pitchFamily="34" charset="-120"/>
                <a:ea typeface="微軟正黑體" panose="020B0604030504040204" pitchFamily="34" charset="-120"/>
              </a:rPr>
              <a:t> </a:t>
            </a:r>
            <a:r>
              <a:rPr lang="zh-TW" altLang="en-US" sz="2400" dirty="0">
                <a:solidFill>
                  <a:srgbClr val="0070C0"/>
                </a:solidFill>
                <a:latin typeface="微軟正黑體" panose="020B0604030504040204" pitchFamily="34" charset="-120"/>
                <a:ea typeface="微軟正黑體" panose="020B0604030504040204" pitchFamily="34" charset="-120"/>
              </a:rPr>
              <a:t>麻疹</a:t>
            </a:r>
            <a:endParaRPr lang="en-US" altLang="zh-TW" sz="2400"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60609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3432" y="2420618"/>
            <a:ext cx="2607284" cy="1872208"/>
          </a:xfrm>
          <a:prstGeom prst="rect">
            <a:avLst/>
          </a:prstGeom>
        </p:spPr>
      </p:pic>
      <p:sp>
        <p:nvSpPr>
          <p:cNvPr id="5" name="矩形 4">
            <a:extLst>
              <a:ext uri="{FF2B5EF4-FFF2-40B4-BE49-F238E27FC236}">
                <a16:creationId xmlns:a16="http://schemas.microsoft.com/office/drawing/2014/main" xmlns="" id="{CD887545-A8AD-40C8-8A20-6A5F65ABF6E4}"/>
              </a:ext>
            </a:extLst>
          </p:cNvPr>
          <p:cNvSpPr/>
          <p:nvPr/>
        </p:nvSpPr>
        <p:spPr>
          <a:xfrm>
            <a:off x="335360" y="1593127"/>
            <a:ext cx="4392488" cy="646331"/>
          </a:xfrm>
          <a:prstGeom prst="rect">
            <a:avLst/>
          </a:prstGeom>
        </p:spPr>
        <p:txBody>
          <a:bodyPr wrap="square">
            <a:spAutoFit/>
          </a:bodyPr>
          <a:lstStyle/>
          <a:p>
            <a:r>
              <a:rPr lang="zh-TW" altLang="en-US" sz="3600" dirty="0">
                <a:latin typeface="Hanyi Senty Chalk Original" panose="03000600000000000000" pitchFamily="66" charset="-120"/>
                <a:ea typeface="Hanyi Senty Chalk Original" panose="03000600000000000000" pitchFamily="66" charset="-120"/>
              </a:rPr>
              <a:t>傳染病的傳播途徑</a:t>
            </a:r>
            <a:endParaRPr lang="zh-HK" altLang="en-US" sz="3600" dirty="0">
              <a:latin typeface="Hanyi Senty Chalk Original" panose="03000600000000000000" pitchFamily="66" charset="-120"/>
              <a:ea typeface="Hanyi Senty Chalk Original" panose="03000600000000000000" pitchFamily="66" charset="-120"/>
            </a:endParaRPr>
          </a:p>
        </p:txBody>
      </p:sp>
      <p:sp>
        <p:nvSpPr>
          <p:cNvPr id="6" name="矩形: 圓角 18">
            <a:extLst>
              <a:ext uri="{FF2B5EF4-FFF2-40B4-BE49-F238E27FC236}">
                <a16:creationId xmlns:a16="http://schemas.microsoft.com/office/drawing/2014/main" xmlns="" id="{BEC49B18-9C9F-4F53-B9E0-ABC5153A8A3C}"/>
              </a:ext>
            </a:extLst>
          </p:cNvPr>
          <p:cNvSpPr/>
          <p:nvPr/>
        </p:nvSpPr>
        <p:spPr>
          <a:xfrm>
            <a:off x="257032" y="1556252"/>
            <a:ext cx="4254792"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7" name="圖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3472" y="4443649"/>
            <a:ext cx="1308429" cy="2045824"/>
          </a:xfrm>
          <a:prstGeom prst="rect">
            <a:avLst/>
          </a:prstGeom>
        </p:spPr>
      </p:pic>
      <p:sp>
        <p:nvSpPr>
          <p:cNvPr id="8" name="矩形 7"/>
          <p:cNvSpPr/>
          <p:nvPr/>
        </p:nvSpPr>
        <p:spPr>
          <a:xfrm>
            <a:off x="5087888" y="2379078"/>
            <a:ext cx="1755609" cy="830997"/>
          </a:xfrm>
          <a:prstGeom prst="rect">
            <a:avLst/>
          </a:prstGeom>
        </p:spPr>
        <p:txBody>
          <a:bodyPr wrap="none">
            <a:spAutoFit/>
          </a:bodyPr>
          <a:lstStyle/>
          <a:p>
            <a:r>
              <a:rPr lang="zh-TW" altLang="en-US" sz="4800" dirty="0">
                <a:latin typeface="Hanyi Senty Chalk Original" panose="03000600000000000000" pitchFamily="66" charset="-120"/>
                <a:ea typeface="Hanyi Senty Chalk Original" panose="03000600000000000000" pitchFamily="66" charset="-120"/>
              </a:rPr>
              <a:t>攝取 </a:t>
            </a:r>
          </a:p>
        </p:txBody>
      </p:sp>
      <p:sp>
        <p:nvSpPr>
          <p:cNvPr id="9" name="矩形 8"/>
          <p:cNvSpPr/>
          <p:nvPr/>
        </p:nvSpPr>
        <p:spPr>
          <a:xfrm>
            <a:off x="8722581" y="2132856"/>
            <a:ext cx="1872208" cy="1323439"/>
          </a:xfrm>
          <a:prstGeom prst="rect">
            <a:avLst/>
          </a:prstGeom>
        </p:spPr>
        <p:txBody>
          <a:bodyPr wrap="square">
            <a:spAutoFit/>
          </a:bodyPr>
          <a:lstStyle/>
          <a:p>
            <a:pPr algn="ctr"/>
            <a:r>
              <a:rPr lang="zh-TW" altLang="en-US" sz="4000" dirty="0">
                <a:latin typeface="Hanyi Senty Chalk Original" panose="03000600000000000000" pitchFamily="66" charset="-120"/>
                <a:ea typeface="Hanyi Senty Chalk Original" panose="03000600000000000000" pitchFamily="66" charset="-120"/>
              </a:rPr>
              <a:t>血液</a:t>
            </a:r>
            <a:r>
              <a:rPr lang="en-US" altLang="zh-TW" sz="4000" dirty="0">
                <a:latin typeface="Hanyi Senty Chalk Original" panose="03000600000000000000" pitchFamily="66" charset="-120"/>
                <a:ea typeface="Hanyi Senty Chalk Original" panose="03000600000000000000" pitchFamily="66" charset="-120"/>
              </a:rPr>
              <a:t/>
            </a:r>
            <a:br>
              <a:rPr lang="en-US" altLang="zh-TW" sz="4000" dirty="0">
                <a:latin typeface="Hanyi Senty Chalk Original" panose="03000600000000000000" pitchFamily="66" charset="-120"/>
                <a:ea typeface="Hanyi Senty Chalk Original" panose="03000600000000000000" pitchFamily="66" charset="-120"/>
              </a:rPr>
            </a:br>
            <a:r>
              <a:rPr lang="zh-TW" altLang="en-US" sz="4000" dirty="0">
                <a:latin typeface="Hanyi Senty Chalk Original" panose="03000600000000000000" pitchFamily="66" charset="-120"/>
                <a:ea typeface="Hanyi Senty Chalk Original" panose="03000600000000000000" pitchFamily="66" charset="-120"/>
              </a:rPr>
              <a:t>及體液 </a:t>
            </a:r>
          </a:p>
        </p:txBody>
      </p:sp>
      <p:sp>
        <p:nvSpPr>
          <p:cNvPr id="10" name="圓角矩形 9"/>
          <p:cNvSpPr/>
          <p:nvPr/>
        </p:nvSpPr>
        <p:spPr>
          <a:xfrm>
            <a:off x="4906157" y="2358960"/>
            <a:ext cx="1872208" cy="871232"/>
          </a:xfrm>
          <a:prstGeom prst="roundRect">
            <a:avLst/>
          </a:prstGeom>
          <a:noFill/>
          <a:ln w="571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圓角矩形 10"/>
          <p:cNvSpPr/>
          <p:nvPr/>
        </p:nvSpPr>
        <p:spPr>
          <a:xfrm>
            <a:off x="8722581" y="2132856"/>
            <a:ext cx="1872208" cy="1323439"/>
          </a:xfrm>
          <a:prstGeom prst="roundRect">
            <a:avLst/>
          </a:prstGeom>
          <a:noFill/>
          <a:ln w="571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p:cNvSpPr/>
          <p:nvPr/>
        </p:nvSpPr>
        <p:spPr>
          <a:xfrm>
            <a:off x="4511824" y="3818596"/>
            <a:ext cx="3168352" cy="2677656"/>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微生物可能附於雙手、食物或飲料中 或透過附於地上或其他表面的嘔吐物微粒，經人手接觸而感染</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zh-TW" altLang="en-US" sz="2400" dirty="0">
                <a:solidFill>
                  <a:srgbClr val="0070C0"/>
                </a:solidFill>
                <a:latin typeface="微軟正黑體" panose="020B0604030504040204" pitchFamily="34" charset="-120"/>
                <a:ea typeface="微軟正黑體" panose="020B0604030504040204" pitchFamily="34" charset="-120"/>
              </a:rPr>
              <a:t>例如：甲型肝炎、病毒性腸胃炎</a:t>
            </a:r>
            <a:endParaRPr lang="en-US" altLang="zh-TW" sz="2400" dirty="0">
              <a:solidFill>
                <a:srgbClr val="0070C0"/>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8074509" y="3818596"/>
            <a:ext cx="3168352" cy="2308324"/>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透過皮膚表面的損傷，使受感染的血液直接注入受害人的血液系統，因而受到感染 </a:t>
            </a:r>
            <a:endParaRPr lang="en-US" altLang="zh-TW" sz="2400" dirty="0">
              <a:latin typeface="微軟正黑體" panose="020B0604030504040204" pitchFamily="34" charset="-120"/>
              <a:ea typeface="微軟正黑體" panose="020B0604030504040204" pitchFamily="34" charset="-120"/>
            </a:endParaRPr>
          </a:p>
          <a:p>
            <a:r>
              <a:rPr lang="zh-TW" altLang="en-US" sz="2400" dirty="0">
                <a:solidFill>
                  <a:srgbClr val="0070C0"/>
                </a:solidFill>
                <a:latin typeface="微軟正黑體" panose="020B0604030504040204" pitchFamily="34" charset="-120"/>
                <a:ea typeface="微軟正黑體" panose="020B0604030504040204" pitchFamily="34" charset="-120"/>
              </a:rPr>
              <a:t>例如：愛滋病病毒感染、梅毒、淋病</a:t>
            </a:r>
            <a:endParaRPr lang="en-US" altLang="zh-TW" sz="2400"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43297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07368" y="2521059"/>
            <a:ext cx="7776864" cy="1815882"/>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根據以上資料思考：</a:t>
            </a:r>
            <a:endParaRPr lang="en-US" altLang="zh-TW" sz="2800" dirty="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2800" dirty="0">
                <a:latin typeface="微軟正黑體" panose="020B0604030504040204" pitchFamily="34" charset="-120"/>
                <a:ea typeface="微軟正黑體" panose="020B0604030504040204" pitchFamily="34" charset="-120"/>
              </a:rPr>
              <a:t>新型冠狀病毒可透過以上哪些途徑傳播給人類？</a:t>
            </a:r>
            <a:endParaRPr lang="en-US" altLang="zh-TW" sz="2800" dirty="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2800" dirty="0">
                <a:latin typeface="微軟正黑體" panose="020B0604030504040204" pitchFamily="34" charset="-120"/>
                <a:ea typeface="微軟正黑體" panose="020B0604030504040204" pitchFamily="34" charset="-120"/>
              </a:rPr>
              <a:t>大部分的性病都是經血液及體液傳播</a:t>
            </a:r>
            <a:r>
              <a:rPr lang="zh-TW" altLang="en-US" sz="2800" dirty="0" smtClean="0">
                <a:latin typeface="微軟正黑體" panose="020B0604030504040204" pitchFamily="34" charset="-120"/>
                <a:ea typeface="微軟正黑體" panose="020B0604030504040204" pitchFamily="34" charset="-120"/>
              </a:rPr>
              <a:t>，們們可以</a:t>
            </a:r>
            <a:r>
              <a:rPr lang="zh-TW" altLang="en-US" sz="2800" dirty="0">
                <a:latin typeface="微軟正黑體" panose="020B0604030504040204" pitchFamily="34" charset="-120"/>
                <a:ea typeface="微軟正黑體" panose="020B0604030504040204" pitchFamily="34" charset="-120"/>
              </a:rPr>
              <a:t>怎樣預防？</a:t>
            </a:r>
          </a:p>
        </p:txBody>
      </p:sp>
      <p:sp>
        <p:nvSpPr>
          <p:cNvPr id="6" name="矩形 5">
            <a:extLst>
              <a:ext uri="{FF2B5EF4-FFF2-40B4-BE49-F238E27FC236}">
                <a16:creationId xmlns:a16="http://schemas.microsoft.com/office/drawing/2014/main" xmlns="" id="{CD887545-A8AD-40C8-8A20-6A5F65ABF6E4}"/>
              </a:ext>
            </a:extLst>
          </p:cNvPr>
          <p:cNvSpPr/>
          <p:nvPr/>
        </p:nvSpPr>
        <p:spPr>
          <a:xfrm>
            <a:off x="335360" y="1593127"/>
            <a:ext cx="4392488" cy="646331"/>
          </a:xfrm>
          <a:prstGeom prst="rect">
            <a:avLst/>
          </a:prstGeom>
        </p:spPr>
        <p:txBody>
          <a:bodyPr wrap="square">
            <a:spAutoFit/>
          </a:bodyPr>
          <a:lstStyle/>
          <a:p>
            <a:r>
              <a:rPr lang="zh-TW" altLang="en-US" sz="3600" dirty="0">
                <a:latin typeface="Hanyi Senty Chalk Original" panose="03000600000000000000" pitchFamily="66" charset="-120"/>
                <a:ea typeface="Hanyi Senty Chalk Original" panose="03000600000000000000" pitchFamily="66" charset="-120"/>
              </a:rPr>
              <a:t>傳染病的傳播途徑</a:t>
            </a:r>
            <a:endParaRPr lang="zh-HK" altLang="en-US" sz="3600" dirty="0">
              <a:latin typeface="Hanyi Senty Chalk Original" panose="03000600000000000000" pitchFamily="66" charset="-120"/>
              <a:ea typeface="Hanyi Senty Chalk Original" panose="03000600000000000000" pitchFamily="66" charset="-120"/>
            </a:endParaRPr>
          </a:p>
        </p:txBody>
      </p:sp>
      <p:sp>
        <p:nvSpPr>
          <p:cNvPr id="7" name="矩形: 圓角 18">
            <a:extLst>
              <a:ext uri="{FF2B5EF4-FFF2-40B4-BE49-F238E27FC236}">
                <a16:creationId xmlns:a16="http://schemas.microsoft.com/office/drawing/2014/main" xmlns="" id="{BEC49B18-9C9F-4F53-B9E0-ABC5153A8A3C}"/>
              </a:ext>
            </a:extLst>
          </p:cNvPr>
          <p:cNvSpPr/>
          <p:nvPr/>
        </p:nvSpPr>
        <p:spPr>
          <a:xfrm>
            <a:off x="257032" y="1556252"/>
            <a:ext cx="4254792"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3" name="圖片 2">
            <a:extLst>
              <a:ext uri="{FF2B5EF4-FFF2-40B4-BE49-F238E27FC236}">
                <a16:creationId xmlns:a16="http://schemas.microsoft.com/office/drawing/2014/main" xmlns="" id="{98483929-8A0C-4B0D-93AB-EFC0B77491E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29016" y="2060848"/>
            <a:ext cx="3810000" cy="3810000"/>
          </a:xfrm>
          <a:prstGeom prst="rect">
            <a:avLst/>
          </a:prstGeom>
        </p:spPr>
      </p:pic>
      <p:pic>
        <p:nvPicPr>
          <p:cNvPr id="8" name="圖片 7">
            <a:extLst>
              <a:ext uri="{FF2B5EF4-FFF2-40B4-BE49-F238E27FC236}">
                <a16:creationId xmlns:a16="http://schemas.microsoft.com/office/drawing/2014/main" xmlns="" id="{620B0821-8589-4B98-88AF-74B3FE4A1D7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46303" y="4293095"/>
            <a:ext cx="2701453" cy="2701453"/>
          </a:xfrm>
          <a:prstGeom prst="rect">
            <a:avLst/>
          </a:prstGeom>
        </p:spPr>
      </p:pic>
      <p:pic>
        <p:nvPicPr>
          <p:cNvPr id="10" name="圖片 9">
            <a:extLst>
              <a:ext uri="{FF2B5EF4-FFF2-40B4-BE49-F238E27FC236}">
                <a16:creationId xmlns:a16="http://schemas.microsoft.com/office/drawing/2014/main" xmlns="" id="{F00EC08B-1E9D-4BEC-AE2C-DFEFAC21A8AF}"/>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3392" y="4372945"/>
            <a:ext cx="2843635" cy="2701453"/>
          </a:xfrm>
          <a:prstGeom prst="rect">
            <a:avLst/>
          </a:prstGeom>
        </p:spPr>
      </p:pic>
    </p:spTree>
    <p:extLst>
      <p:ext uri="{BB962C8B-B14F-4D97-AF65-F5344CB8AC3E}">
        <p14:creationId xmlns:p14="http://schemas.microsoft.com/office/powerpoint/2010/main" xmlns="" val="254453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xmlns="" id="{97D78325-EA30-4229-9822-7AC3EDC42287}"/>
              </a:ext>
            </a:extLst>
          </p:cNvPr>
          <p:cNvGrpSpPr/>
          <p:nvPr/>
        </p:nvGrpSpPr>
        <p:grpSpPr>
          <a:xfrm rot="1348861">
            <a:off x="5842727" y="2722726"/>
            <a:ext cx="2534040" cy="2191955"/>
            <a:chOff x="5074128" y="3960351"/>
            <a:chExt cx="2980144" cy="2577837"/>
          </a:xfrm>
        </p:grpSpPr>
        <p:sp>
          <p:nvSpPr>
            <p:cNvPr id="7" name="等腰三角形 7">
              <a:extLst>
                <a:ext uri="{FF2B5EF4-FFF2-40B4-BE49-F238E27FC236}">
                  <a16:creationId xmlns:a16="http://schemas.microsoft.com/office/drawing/2014/main" xmlns="" id="{3209CACB-4566-4509-9DE7-D7EF850C18D4}"/>
                </a:ext>
              </a:extLst>
            </p:cNvPr>
            <p:cNvSpPr/>
            <p:nvPr/>
          </p:nvSpPr>
          <p:spPr>
            <a:xfrm>
              <a:off x="5074128" y="3960351"/>
              <a:ext cx="2980144" cy="2577837"/>
            </a:xfrm>
            <a:custGeom>
              <a:avLst/>
              <a:gdLst>
                <a:gd name="connsiteX0" fmla="*/ 0 w 3115750"/>
                <a:gd name="connsiteY0" fmla="*/ 2577837 h 2577837"/>
                <a:gd name="connsiteX1" fmla="*/ 1507088 w 3115750"/>
                <a:gd name="connsiteY1" fmla="*/ 0 h 2577837"/>
                <a:gd name="connsiteX2" fmla="*/ 3115750 w 3115750"/>
                <a:gd name="connsiteY2" fmla="*/ 2577837 h 2577837"/>
                <a:gd name="connsiteX3" fmla="*/ 0 w 3115750"/>
                <a:gd name="connsiteY3" fmla="*/ 2577837 h 2577837"/>
                <a:gd name="connsiteX0" fmla="*/ 0 w 3044630"/>
                <a:gd name="connsiteY0" fmla="*/ 2577837 h 2577837"/>
                <a:gd name="connsiteX1" fmla="*/ 1507088 w 3044630"/>
                <a:gd name="connsiteY1" fmla="*/ 0 h 2577837"/>
                <a:gd name="connsiteX2" fmla="*/ 3044630 w 3044630"/>
                <a:gd name="connsiteY2" fmla="*/ 2577837 h 2577837"/>
                <a:gd name="connsiteX3" fmla="*/ 0 w 3044630"/>
                <a:gd name="connsiteY3" fmla="*/ 2577837 h 2577837"/>
                <a:gd name="connsiteX0" fmla="*/ 0 w 2980144"/>
                <a:gd name="connsiteY0" fmla="*/ 2577837 h 2577837"/>
                <a:gd name="connsiteX1" fmla="*/ 1507088 w 2980144"/>
                <a:gd name="connsiteY1" fmla="*/ 0 h 2577837"/>
                <a:gd name="connsiteX2" fmla="*/ 2980144 w 2980144"/>
                <a:gd name="connsiteY2" fmla="*/ 2499285 h 2577837"/>
                <a:gd name="connsiteX3" fmla="*/ 0 w 2980144"/>
                <a:gd name="connsiteY3" fmla="*/ 2577837 h 2577837"/>
              </a:gdLst>
              <a:ahLst/>
              <a:cxnLst>
                <a:cxn ang="0">
                  <a:pos x="connsiteX0" y="connsiteY0"/>
                </a:cxn>
                <a:cxn ang="0">
                  <a:pos x="connsiteX1" y="connsiteY1"/>
                </a:cxn>
                <a:cxn ang="0">
                  <a:pos x="connsiteX2" y="connsiteY2"/>
                </a:cxn>
                <a:cxn ang="0">
                  <a:pos x="connsiteX3" y="connsiteY3"/>
                </a:cxn>
              </a:cxnLst>
              <a:rect l="l" t="t" r="r" b="b"/>
              <a:pathLst>
                <a:path w="2980144" h="2577837">
                  <a:moveTo>
                    <a:pt x="0" y="2577837"/>
                  </a:moveTo>
                  <a:lnTo>
                    <a:pt x="1507088" y="0"/>
                  </a:lnTo>
                  <a:lnTo>
                    <a:pt x="2980144" y="2499285"/>
                  </a:lnTo>
                  <a:lnTo>
                    <a:pt x="0" y="2577837"/>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等腰三角形 7">
              <a:extLst>
                <a:ext uri="{FF2B5EF4-FFF2-40B4-BE49-F238E27FC236}">
                  <a16:creationId xmlns:a16="http://schemas.microsoft.com/office/drawing/2014/main" xmlns="" id="{EC59B9EE-6187-460D-BA66-FC52B4E0BD1E}"/>
                </a:ext>
              </a:extLst>
            </p:cNvPr>
            <p:cNvSpPr/>
            <p:nvPr/>
          </p:nvSpPr>
          <p:spPr>
            <a:xfrm>
              <a:off x="5094422" y="4055154"/>
              <a:ext cx="2880320" cy="248303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grpSp>
      <p:sp>
        <p:nvSpPr>
          <p:cNvPr id="9" name="矩形 8">
            <a:extLst>
              <a:ext uri="{FF2B5EF4-FFF2-40B4-BE49-F238E27FC236}">
                <a16:creationId xmlns:a16="http://schemas.microsoft.com/office/drawing/2014/main" xmlns="" id="{0F1B76C7-74BE-4BCB-90ED-6DF20D63D9F4}"/>
              </a:ext>
            </a:extLst>
          </p:cNvPr>
          <p:cNvSpPr/>
          <p:nvPr/>
        </p:nvSpPr>
        <p:spPr>
          <a:xfrm>
            <a:off x="6672064" y="2280374"/>
            <a:ext cx="1507144" cy="584775"/>
          </a:xfrm>
          <a:prstGeom prst="rect">
            <a:avLst/>
          </a:prstGeom>
        </p:spPr>
        <p:txBody>
          <a:bodyPr wrap="none">
            <a:spAutoFit/>
          </a:bodyPr>
          <a:lstStyle/>
          <a:p>
            <a:r>
              <a:rPr lang="zh-TW" altLang="en-US" sz="3200" dirty="0">
                <a:latin typeface="Hanyi Senty Chalk Original" panose="03000600000000000000" pitchFamily="66" charset="-120"/>
                <a:ea typeface="Hanyi Senty Chalk Original" panose="03000600000000000000" pitchFamily="66" charset="-120"/>
              </a:rPr>
              <a:t>病原體</a:t>
            </a:r>
          </a:p>
        </p:txBody>
      </p:sp>
      <p:sp>
        <p:nvSpPr>
          <p:cNvPr id="10" name="矩形 9">
            <a:extLst>
              <a:ext uri="{FF2B5EF4-FFF2-40B4-BE49-F238E27FC236}">
                <a16:creationId xmlns:a16="http://schemas.microsoft.com/office/drawing/2014/main" xmlns="" id="{A897207A-53CF-4A59-9144-0C47DE2958DD}"/>
              </a:ext>
            </a:extLst>
          </p:cNvPr>
          <p:cNvSpPr/>
          <p:nvPr/>
        </p:nvSpPr>
        <p:spPr>
          <a:xfrm>
            <a:off x="3008822" y="4057908"/>
            <a:ext cx="2502608" cy="523220"/>
          </a:xfrm>
          <a:prstGeom prst="rect">
            <a:avLst/>
          </a:prstGeom>
        </p:spPr>
        <p:txBody>
          <a:bodyPr wrap="none">
            <a:spAutoFit/>
          </a:bodyPr>
          <a:lstStyle/>
          <a:p>
            <a:r>
              <a:rPr lang="zh-TW" altLang="en-US" sz="2800" dirty="0">
                <a:latin typeface="Hanyi Senty Chalk Original" panose="03000600000000000000" pitchFamily="66" charset="-120"/>
                <a:ea typeface="Hanyi Senty Chalk Original" panose="03000600000000000000" pitchFamily="66" charset="-120"/>
              </a:rPr>
              <a:t>主要傳播途徑</a:t>
            </a:r>
          </a:p>
        </p:txBody>
      </p:sp>
      <p:sp>
        <p:nvSpPr>
          <p:cNvPr id="11" name="矩形 10">
            <a:extLst>
              <a:ext uri="{FF2B5EF4-FFF2-40B4-BE49-F238E27FC236}">
                <a16:creationId xmlns:a16="http://schemas.microsoft.com/office/drawing/2014/main" xmlns="" id="{149B315A-6582-4A7E-ACBD-82503D2B4F84}"/>
              </a:ext>
            </a:extLst>
          </p:cNvPr>
          <p:cNvSpPr/>
          <p:nvPr/>
        </p:nvSpPr>
        <p:spPr>
          <a:xfrm>
            <a:off x="7536160" y="5364505"/>
            <a:ext cx="1066318" cy="584775"/>
          </a:xfrm>
          <a:prstGeom prst="rect">
            <a:avLst/>
          </a:prstGeom>
        </p:spPr>
        <p:txBody>
          <a:bodyPr wrap="none">
            <a:spAutoFit/>
          </a:bodyPr>
          <a:lstStyle/>
          <a:p>
            <a:r>
              <a:rPr lang="zh-TW" altLang="en-US" sz="3200" dirty="0">
                <a:latin typeface="Hanyi Senty Chalk Original" panose="03000600000000000000" pitchFamily="66" charset="-120"/>
                <a:ea typeface="Hanyi Senty Chalk Original" panose="03000600000000000000" pitchFamily="66" charset="-120"/>
              </a:rPr>
              <a:t>宿主</a:t>
            </a:r>
          </a:p>
        </p:txBody>
      </p:sp>
      <p:sp>
        <p:nvSpPr>
          <p:cNvPr id="13" name="箭號: 弧形左彎 10">
            <a:extLst>
              <a:ext uri="{FF2B5EF4-FFF2-40B4-BE49-F238E27FC236}">
                <a16:creationId xmlns:a16="http://schemas.microsoft.com/office/drawing/2014/main" xmlns="" id="{5B203A35-7681-4AB1-80EE-2EB9A612EB27}"/>
              </a:ext>
            </a:extLst>
          </p:cNvPr>
          <p:cNvSpPr/>
          <p:nvPr/>
        </p:nvSpPr>
        <p:spPr>
          <a:xfrm rot="21406345">
            <a:off x="8433468" y="2554276"/>
            <a:ext cx="803054" cy="3125904"/>
          </a:xfrm>
          <a:prstGeom prst="curvedLeftArrow">
            <a:avLst>
              <a:gd name="adj1" fmla="val 25000"/>
              <a:gd name="adj2" fmla="val 52551"/>
              <a:gd name="adj3" fmla="val 25000"/>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5" name="箭號: 弧形左彎 14">
            <a:extLst>
              <a:ext uri="{FF2B5EF4-FFF2-40B4-BE49-F238E27FC236}">
                <a16:creationId xmlns:a16="http://schemas.microsoft.com/office/drawing/2014/main" xmlns="" id="{5807AAB6-FAE1-4746-AF1D-6F65678F85BE}"/>
              </a:ext>
            </a:extLst>
          </p:cNvPr>
          <p:cNvSpPr/>
          <p:nvPr/>
        </p:nvSpPr>
        <p:spPr>
          <a:xfrm rot="6974790">
            <a:off x="5536769" y="4011772"/>
            <a:ext cx="803054" cy="3012461"/>
          </a:xfrm>
          <a:prstGeom prst="curvedLeftArrow">
            <a:avLst>
              <a:gd name="adj1" fmla="val 25000"/>
              <a:gd name="adj2" fmla="val 52551"/>
              <a:gd name="adj3" fmla="val 25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7" name="文字方塊 16">
            <a:extLst>
              <a:ext uri="{FF2B5EF4-FFF2-40B4-BE49-F238E27FC236}">
                <a16:creationId xmlns:a16="http://schemas.microsoft.com/office/drawing/2014/main" xmlns="" id="{68137F48-9527-44E2-B281-BF01C2687F8C}"/>
              </a:ext>
            </a:extLst>
          </p:cNvPr>
          <p:cNvSpPr txBox="1"/>
          <p:nvPr/>
        </p:nvSpPr>
        <p:spPr>
          <a:xfrm>
            <a:off x="6227353" y="3670713"/>
            <a:ext cx="1343638" cy="954107"/>
          </a:xfrm>
          <a:prstGeom prst="rect">
            <a:avLst/>
          </a:prstGeom>
          <a:noFill/>
        </p:spPr>
        <p:txBody>
          <a:bodyPr wrap="none" rtlCol="0">
            <a:spAutoFit/>
          </a:bodyPr>
          <a:lstStyle/>
          <a:p>
            <a:pPr algn="ctr"/>
            <a:r>
              <a:rPr lang="zh-TW" altLang="en-US" sz="2800" dirty="0">
                <a:solidFill>
                  <a:schemeClr val="bg1"/>
                </a:solidFill>
                <a:latin typeface="Hanyi Senty Chalk Original" panose="03000600000000000000" pitchFamily="66" charset="-120"/>
                <a:ea typeface="Hanyi Senty Chalk Original" panose="03000600000000000000" pitchFamily="66" charset="-120"/>
              </a:rPr>
              <a:t>傳染病</a:t>
            </a:r>
            <a:endParaRPr lang="en-US" altLang="zh-TW" sz="2800" dirty="0">
              <a:solidFill>
                <a:schemeClr val="bg1"/>
              </a:solidFill>
              <a:latin typeface="Hanyi Senty Chalk Original" panose="03000600000000000000" pitchFamily="66" charset="-120"/>
              <a:ea typeface="Hanyi Senty Chalk Original" panose="03000600000000000000" pitchFamily="66" charset="-120"/>
            </a:endParaRPr>
          </a:p>
          <a:p>
            <a:pPr algn="ctr"/>
            <a:r>
              <a:rPr lang="zh-TW" altLang="en-US" sz="2800" dirty="0">
                <a:solidFill>
                  <a:schemeClr val="bg1"/>
                </a:solidFill>
                <a:latin typeface="Hanyi Senty Chalk Original" panose="03000600000000000000" pitchFamily="66" charset="-120"/>
                <a:ea typeface="Hanyi Senty Chalk Original" panose="03000600000000000000" pitchFamily="66" charset="-120"/>
              </a:rPr>
              <a:t>鐵三角</a:t>
            </a:r>
            <a:endParaRPr lang="zh-HK" altLang="en-US" sz="2800" dirty="0">
              <a:solidFill>
                <a:schemeClr val="bg1"/>
              </a:solidFill>
              <a:latin typeface="Hanyi Senty Chalk Original" panose="03000600000000000000" pitchFamily="66" charset="-120"/>
              <a:ea typeface="Hanyi Senty Chalk Original" panose="03000600000000000000" pitchFamily="66" charset="-120"/>
            </a:endParaRPr>
          </a:p>
        </p:txBody>
      </p:sp>
      <p:sp>
        <p:nvSpPr>
          <p:cNvPr id="19" name="矩形 18">
            <a:extLst>
              <a:ext uri="{FF2B5EF4-FFF2-40B4-BE49-F238E27FC236}">
                <a16:creationId xmlns:a16="http://schemas.microsoft.com/office/drawing/2014/main" xmlns="" id="{CD887545-A8AD-40C8-8A20-6A5F65ABF6E4}"/>
              </a:ext>
            </a:extLst>
          </p:cNvPr>
          <p:cNvSpPr/>
          <p:nvPr/>
        </p:nvSpPr>
        <p:spPr>
          <a:xfrm>
            <a:off x="335360" y="1593127"/>
            <a:ext cx="4392488" cy="646331"/>
          </a:xfrm>
          <a:prstGeom prst="rect">
            <a:avLst/>
          </a:prstGeom>
        </p:spPr>
        <p:txBody>
          <a:bodyPr wrap="square">
            <a:spAutoFit/>
          </a:bodyPr>
          <a:lstStyle/>
          <a:p>
            <a:r>
              <a:rPr lang="zh-TW" altLang="en-US" sz="3600" dirty="0">
                <a:latin typeface="Hanyi Senty Chalk Original" panose="03000600000000000000" pitchFamily="66" charset="-120"/>
                <a:ea typeface="Hanyi Senty Chalk Original" panose="03000600000000000000" pitchFamily="66" charset="-120"/>
              </a:rPr>
              <a:t>「新型冠狀病毒」</a:t>
            </a:r>
            <a:endParaRPr lang="zh-HK" altLang="en-US" sz="3600" dirty="0">
              <a:latin typeface="Hanyi Senty Chalk Original" panose="03000600000000000000" pitchFamily="66" charset="-120"/>
              <a:ea typeface="Hanyi Senty Chalk Original" panose="03000600000000000000" pitchFamily="66" charset="-120"/>
            </a:endParaRPr>
          </a:p>
        </p:txBody>
      </p:sp>
      <p:sp>
        <p:nvSpPr>
          <p:cNvPr id="20" name="矩形: 圓角 18">
            <a:extLst>
              <a:ext uri="{FF2B5EF4-FFF2-40B4-BE49-F238E27FC236}">
                <a16:creationId xmlns:a16="http://schemas.microsoft.com/office/drawing/2014/main" xmlns="" id="{BEC49B18-9C9F-4F53-B9E0-ABC5153A8A3C}"/>
              </a:ext>
            </a:extLst>
          </p:cNvPr>
          <p:cNvSpPr/>
          <p:nvPr/>
        </p:nvSpPr>
        <p:spPr>
          <a:xfrm>
            <a:off x="257032" y="1556252"/>
            <a:ext cx="4254792"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矩形 20"/>
          <p:cNvSpPr/>
          <p:nvPr/>
        </p:nvSpPr>
        <p:spPr>
          <a:xfrm>
            <a:off x="6419727" y="1634331"/>
            <a:ext cx="4820550" cy="523220"/>
          </a:xfrm>
          <a:prstGeom prst="rect">
            <a:avLst/>
          </a:prstGeom>
          <a:solidFill>
            <a:schemeClr val="accent1">
              <a:lumMod val="20000"/>
              <a:lumOff val="80000"/>
            </a:schemeClr>
          </a:solidFill>
        </p:spPr>
        <p:txBody>
          <a:bodyPr wrap="none">
            <a:spAutoFit/>
          </a:bodyPr>
          <a:lstStyle/>
          <a:p>
            <a:r>
              <a:rPr lang="zh-TW" altLang="en-US" sz="2800" dirty="0">
                <a:latin typeface="Hanyi Senty Chalk Original" panose="03000600000000000000" pitchFamily="66" charset="-120"/>
                <a:ea typeface="Hanyi Senty Chalk Original" panose="03000600000000000000" pitchFamily="66" charset="-120"/>
              </a:rPr>
              <a:t>細菌／病毒／寄生蟲／真菌</a:t>
            </a:r>
          </a:p>
        </p:txBody>
      </p:sp>
      <p:sp>
        <p:nvSpPr>
          <p:cNvPr id="22" name="橢圓 21"/>
          <p:cNvSpPr/>
          <p:nvPr/>
        </p:nvSpPr>
        <p:spPr>
          <a:xfrm>
            <a:off x="7560674" y="1517782"/>
            <a:ext cx="986052" cy="7367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p:cNvSpPr/>
          <p:nvPr/>
        </p:nvSpPr>
        <p:spPr>
          <a:xfrm>
            <a:off x="7684598" y="6082574"/>
            <a:ext cx="1835759" cy="461665"/>
          </a:xfrm>
          <a:prstGeom prst="rect">
            <a:avLst/>
          </a:prstGeom>
          <a:solidFill>
            <a:schemeClr val="accent1">
              <a:lumMod val="20000"/>
              <a:lumOff val="80000"/>
            </a:schemeClr>
          </a:solidFill>
        </p:spPr>
        <p:txBody>
          <a:bodyPr wrap="none">
            <a:spAutoFit/>
          </a:bodyPr>
          <a:lstStyle/>
          <a:p>
            <a:r>
              <a:rPr lang="zh-TW" altLang="en-US" sz="2400" dirty="0">
                <a:latin typeface="Hanyi Senty Chalk Original" panose="03000600000000000000" pitchFamily="66" charset="-120"/>
                <a:ea typeface="Hanyi Senty Chalk Original" panose="03000600000000000000" pitchFamily="66" charset="-120"/>
              </a:rPr>
              <a:t>人類及動物</a:t>
            </a:r>
          </a:p>
        </p:txBody>
      </p:sp>
      <p:sp>
        <p:nvSpPr>
          <p:cNvPr id="24" name="矩形 23"/>
          <p:cNvSpPr/>
          <p:nvPr/>
        </p:nvSpPr>
        <p:spPr>
          <a:xfrm>
            <a:off x="79082" y="3454681"/>
            <a:ext cx="5593198" cy="523220"/>
          </a:xfrm>
          <a:prstGeom prst="rect">
            <a:avLst/>
          </a:prstGeom>
          <a:solidFill>
            <a:schemeClr val="accent1">
              <a:lumMod val="20000"/>
              <a:lumOff val="80000"/>
            </a:schemeClr>
          </a:solidFill>
        </p:spPr>
        <p:txBody>
          <a:bodyPr wrap="none">
            <a:spAutoFit/>
          </a:bodyPr>
          <a:lstStyle/>
          <a:p>
            <a:r>
              <a:rPr lang="zh-TW" altLang="en-US" sz="2800" dirty="0">
                <a:latin typeface="Hanyi Senty Chalk Original" panose="03000600000000000000" pitchFamily="66" charset="-120"/>
                <a:ea typeface="Hanyi Senty Chalk Original" panose="03000600000000000000" pitchFamily="66" charset="-120"/>
              </a:rPr>
              <a:t>飛沫／空氣／攝取／血液及體液</a:t>
            </a:r>
          </a:p>
        </p:txBody>
      </p:sp>
      <p:sp>
        <p:nvSpPr>
          <p:cNvPr id="25" name="橢圓 24"/>
          <p:cNvSpPr/>
          <p:nvPr/>
        </p:nvSpPr>
        <p:spPr>
          <a:xfrm>
            <a:off x="33856" y="3336977"/>
            <a:ext cx="986052" cy="7367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3899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D887545-A8AD-40C8-8A20-6A5F65ABF6E4}"/>
              </a:ext>
            </a:extLst>
          </p:cNvPr>
          <p:cNvSpPr/>
          <p:nvPr/>
        </p:nvSpPr>
        <p:spPr>
          <a:xfrm>
            <a:off x="335360" y="1593127"/>
            <a:ext cx="5184576" cy="646331"/>
          </a:xfrm>
          <a:prstGeom prst="rect">
            <a:avLst/>
          </a:prstGeom>
        </p:spPr>
        <p:txBody>
          <a:bodyPr wrap="square">
            <a:spAutoFit/>
          </a:bodyPr>
          <a:lstStyle/>
          <a:p>
            <a:r>
              <a:rPr lang="zh-TW" altLang="en-US" sz="3600" dirty="0">
                <a:latin typeface="Hanyi Senty Chalk Original" panose="03000600000000000000" pitchFamily="66" charset="-120"/>
                <a:ea typeface="Hanyi Senty Chalk Original" panose="03000600000000000000" pitchFamily="66" charset="-120"/>
              </a:rPr>
              <a:t>各種病原體的生長環境</a:t>
            </a:r>
            <a:endParaRPr lang="zh-HK" altLang="en-US" sz="3600" dirty="0">
              <a:latin typeface="Hanyi Senty Chalk Original" panose="03000600000000000000" pitchFamily="66" charset="-120"/>
              <a:ea typeface="Hanyi Senty Chalk Original" panose="03000600000000000000" pitchFamily="66" charset="-120"/>
            </a:endParaRPr>
          </a:p>
        </p:txBody>
      </p:sp>
      <p:sp>
        <p:nvSpPr>
          <p:cNvPr id="5" name="矩形: 圓角 18">
            <a:extLst>
              <a:ext uri="{FF2B5EF4-FFF2-40B4-BE49-F238E27FC236}">
                <a16:creationId xmlns:a16="http://schemas.microsoft.com/office/drawing/2014/main" xmlns="" id="{BEC49B18-9C9F-4F53-B9E0-ABC5153A8A3C}"/>
              </a:ext>
            </a:extLst>
          </p:cNvPr>
          <p:cNvSpPr/>
          <p:nvPr/>
        </p:nvSpPr>
        <p:spPr>
          <a:xfrm>
            <a:off x="257032" y="1556252"/>
            <a:ext cx="5262904"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圓角矩形 6"/>
          <p:cNvSpPr/>
          <p:nvPr/>
        </p:nvSpPr>
        <p:spPr>
          <a:xfrm>
            <a:off x="5735960" y="1556253"/>
            <a:ext cx="1512168" cy="72007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字方塊 7"/>
          <p:cNvSpPr txBox="1"/>
          <p:nvPr/>
        </p:nvSpPr>
        <p:spPr>
          <a:xfrm>
            <a:off x="5807968" y="1556252"/>
            <a:ext cx="1368152" cy="707886"/>
          </a:xfrm>
          <a:prstGeom prst="rect">
            <a:avLst/>
          </a:prstGeom>
          <a:noFill/>
        </p:spPr>
        <p:txBody>
          <a:bodyPr wrap="square" rtlCol="0">
            <a:spAutoFit/>
          </a:bodyPr>
          <a:lstStyle/>
          <a:p>
            <a:r>
              <a:rPr lang="zh-TW" altLang="en-US" sz="4000" dirty="0">
                <a:solidFill>
                  <a:schemeClr val="bg1"/>
                </a:solidFill>
                <a:latin typeface="Hanyi Senty Chalk Original" panose="03000600000000000000" pitchFamily="66" charset="-120"/>
                <a:ea typeface="Hanyi Senty Chalk Original" panose="03000600000000000000" pitchFamily="66" charset="-120"/>
              </a:rPr>
              <a:t>細菌</a:t>
            </a:r>
            <a:endParaRPr lang="en-US" sz="4000" dirty="0">
              <a:solidFill>
                <a:schemeClr val="bg1"/>
              </a:solidFill>
              <a:latin typeface="Hanyi Senty Chalk Original" panose="03000600000000000000" pitchFamily="66" charset="-120"/>
              <a:ea typeface="Hanyi Senty Chalk Original" panose="03000600000000000000" pitchFamily="66" charset="-120"/>
            </a:endParaRPr>
          </a:p>
        </p:txBody>
      </p:sp>
      <p:pic>
        <p:nvPicPr>
          <p:cNvPr id="1026" name="Picture 2" descr="http://www.scs.edu.hk/esbkid20/txt/5b06/images/images_backup/image00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0520" y="2465665"/>
            <a:ext cx="2793152" cy="420369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矩形 8"/>
          <p:cNvSpPr/>
          <p:nvPr/>
        </p:nvSpPr>
        <p:spPr>
          <a:xfrm>
            <a:off x="3144560" y="2749872"/>
            <a:ext cx="8136904" cy="1477328"/>
          </a:xfrm>
          <a:prstGeom prst="rect">
            <a:avLst/>
          </a:prstGeom>
        </p:spPr>
        <p:txBody>
          <a:bodyPr wrap="square">
            <a:spAutoFit/>
          </a:bodyPr>
          <a:lstStyle/>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細菌需要</a:t>
            </a:r>
            <a:r>
              <a:rPr lang="zh-TW" altLang="en-US" sz="2400" b="1" dirty="0">
                <a:solidFill>
                  <a:srgbClr val="FF0000"/>
                </a:solidFill>
                <a:latin typeface="微軟正黑體" panose="020B0604030504040204" pitchFamily="34" charset="-120"/>
                <a:ea typeface="微軟正黑體" panose="020B0604030504040204" pitchFamily="34" charset="-120"/>
              </a:rPr>
              <a:t>食物、水和空氣</a:t>
            </a:r>
            <a:r>
              <a:rPr lang="zh-TW" altLang="en-US" sz="2400" dirty="0">
                <a:latin typeface="微軟正黑體" panose="020B0604030504040204" pitchFamily="34" charset="-120"/>
                <a:ea typeface="微軟正黑體" panose="020B0604030504040204" pitchFamily="34" charset="-120"/>
              </a:rPr>
              <a:t>去生長</a:t>
            </a:r>
            <a:endParaRPr lang="en-US" altLang="zh-TW" sz="2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高溫：細菌在</a:t>
            </a:r>
            <a:r>
              <a:rPr lang="zh-TW" altLang="en-US" sz="2400" b="1" dirty="0">
                <a:solidFill>
                  <a:srgbClr val="FF0000"/>
                </a:solidFill>
                <a:latin typeface="微軟正黑體" panose="020B0604030504040204" pitchFamily="34" charset="-120"/>
                <a:ea typeface="微軟正黑體" panose="020B0604030504040204" pitchFamily="34" charset="-120"/>
              </a:rPr>
              <a:t>攝氏</a:t>
            </a:r>
            <a:r>
              <a:rPr lang="en-US" altLang="zh-TW" sz="2400" b="1" dirty="0">
                <a:solidFill>
                  <a:srgbClr val="FF0000"/>
                </a:solidFill>
                <a:latin typeface="微軟正黑體" panose="020B0604030504040204" pitchFamily="34" charset="-120"/>
                <a:ea typeface="微軟正黑體" panose="020B0604030504040204" pitchFamily="34" charset="-120"/>
              </a:rPr>
              <a:t>25</a:t>
            </a:r>
            <a:r>
              <a:rPr lang="zh-TW" altLang="en-US" sz="2400" b="1" dirty="0">
                <a:solidFill>
                  <a:srgbClr val="FF0000"/>
                </a:solidFill>
                <a:latin typeface="微軟正黑體" panose="020B0604030504040204" pitchFamily="34" charset="-120"/>
                <a:ea typeface="微軟正黑體" panose="020B0604030504040204" pitchFamily="34" charset="-120"/>
              </a:rPr>
              <a:t>度至</a:t>
            </a:r>
            <a:r>
              <a:rPr lang="en-US" altLang="zh-TW" sz="2400" b="1" dirty="0">
                <a:solidFill>
                  <a:srgbClr val="FF0000"/>
                </a:solidFill>
                <a:latin typeface="微軟正黑體" panose="020B0604030504040204" pitchFamily="34" charset="-120"/>
                <a:ea typeface="微軟正黑體" panose="020B0604030504040204" pitchFamily="34" charset="-120"/>
              </a:rPr>
              <a:t>40</a:t>
            </a:r>
            <a:r>
              <a:rPr lang="zh-TW" altLang="en-US" sz="2400" b="1" dirty="0">
                <a:solidFill>
                  <a:srgbClr val="FF0000"/>
                </a:solidFill>
                <a:latin typeface="微軟正黑體" panose="020B0604030504040204" pitchFamily="34" charset="-120"/>
                <a:ea typeface="微軟正黑體" panose="020B0604030504040204" pitchFamily="34" charset="-120"/>
              </a:rPr>
              <a:t>度</a:t>
            </a:r>
            <a:r>
              <a:rPr lang="zh-TW" altLang="en-US" sz="2400" dirty="0">
                <a:latin typeface="微軟正黑體" panose="020B0604030504040204" pitchFamily="34" charset="-120"/>
                <a:ea typeface="微軟正黑體" panose="020B0604030504040204" pitchFamily="34" charset="-120"/>
              </a:rPr>
              <a:t>之間生長得最快，如果把食物加熱至攝氏</a:t>
            </a:r>
            <a:r>
              <a:rPr lang="en-US" altLang="zh-TW" sz="2400" dirty="0">
                <a:latin typeface="微軟正黑體" panose="020B0604030504040204" pitchFamily="34" charset="-120"/>
                <a:ea typeface="微軟正黑體" panose="020B0604030504040204" pitchFamily="34" charset="-120"/>
              </a:rPr>
              <a:t>80</a:t>
            </a:r>
            <a:r>
              <a:rPr lang="zh-TW" altLang="en-US" sz="2400" dirty="0">
                <a:latin typeface="微軟正黑體" panose="020B0604030504040204" pitchFamily="34" charset="-120"/>
                <a:ea typeface="微軟正黑體" panose="020B0604030504040204" pitchFamily="34" charset="-120"/>
              </a:rPr>
              <a:t>度以上高溫，大部份細菌都不能生存。</a:t>
            </a:r>
          </a:p>
          <a:p>
            <a:pPr marL="285750" indent="-285750">
              <a:buFont typeface="Arial" panose="020B0604020202020204" pitchFamily="34" charset="0"/>
              <a:buChar char="•"/>
            </a:pPr>
            <a:endParaRPr lang="zh-TW" altLang="en-US" dirty="0">
              <a:latin typeface="微軟正黑體" panose="020B0604030504040204" pitchFamily="34" charset="-120"/>
              <a:ea typeface="微軟正黑體" panose="020B0604030504040204" pitchFamily="34" charset="-120"/>
            </a:endParaRPr>
          </a:p>
        </p:txBody>
      </p:sp>
      <p:sp>
        <p:nvSpPr>
          <p:cNvPr id="10" name="矩形 9"/>
          <p:cNvSpPr/>
          <p:nvPr/>
        </p:nvSpPr>
        <p:spPr>
          <a:xfrm>
            <a:off x="3324580" y="4293096"/>
            <a:ext cx="6096000" cy="1938992"/>
          </a:xfrm>
          <a:prstGeom prst="rect">
            <a:avLst/>
          </a:prstGeom>
        </p:spPr>
        <p:txBody>
          <a:bodyPr>
            <a:spAutoFit/>
          </a:bodyPr>
          <a:lstStyle/>
          <a:p>
            <a:r>
              <a:rPr lang="zh-TW" altLang="en-US" sz="2400" dirty="0">
                <a:latin typeface="微軟正黑體" panose="020B0604030504040204" pitchFamily="34" charset="-120"/>
                <a:ea typeface="微軟正黑體" panose="020B0604030504040204" pitchFamily="34" charset="-120"/>
              </a:rPr>
              <a:t>根據以上資料解釋：</a:t>
            </a:r>
          </a:p>
          <a:p>
            <a:pPr marL="457200" indent="-457200">
              <a:buFont typeface="+mj-lt"/>
              <a:buAutoNum type="arabicPeriod"/>
            </a:pPr>
            <a:r>
              <a:rPr lang="zh-TW" altLang="en-US" sz="2400" dirty="0">
                <a:latin typeface="微軟正黑體" panose="020B0604030504040204" pitchFamily="34" charset="-120"/>
                <a:ea typeface="微軟正黑體" panose="020B0604030504040204" pitchFamily="34" charset="-120"/>
              </a:rPr>
              <a:t>細菌會經甚麼途徑傳染人？</a:t>
            </a:r>
          </a:p>
          <a:p>
            <a:pPr marL="457200" indent="-457200">
              <a:buFont typeface="+mj-lt"/>
              <a:buAutoNum type="arabicPeriod"/>
            </a:pPr>
            <a:r>
              <a:rPr lang="zh-TW" altLang="en-US" sz="2400" dirty="0">
                <a:latin typeface="微軟正黑體" panose="020B0604030504040204" pitchFamily="34" charset="-120"/>
                <a:ea typeface="微軟正黑體" panose="020B0604030504040204" pitchFamily="34" charset="-120"/>
              </a:rPr>
              <a:t>為甚麼一般包裝食物都有食用日期？</a:t>
            </a:r>
          </a:p>
          <a:p>
            <a:pPr marL="457200" indent="-457200">
              <a:buFont typeface="+mj-lt"/>
              <a:buAutoNum type="arabicPeriod"/>
            </a:pPr>
            <a:r>
              <a:rPr lang="zh-TW" altLang="en-US" sz="2400" dirty="0">
                <a:latin typeface="微軟正黑體" panose="020B0604030504040204" pitchFamily="34" charset="-120"/>
                <a:ea typeface="微軟正黑體" panose="020B0604030504040204" pitchFamily="34" charset="-120"/>
              </a:rPr>
              <a:t>為甚麼開封後的食物應盡快食用</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400" dirty="0" smtClean="0">
                <a:latin typeface="微軟正黑體" panose="020B0604030504040204" pitchFamily="34" charset="-120"/>
                <a:ea typeface="微軟正黑體" panose="020B0604030504040204" pitchFamily="34" charset="-120"/>
              </a:rPr>
              <a:t>在翻熱食物時要注意甚麼？</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412415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257032" y="4442591"/>
            <a:ext cx="5832648" cy="136815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3">
            <a:extLst>
              <a:ext uri="{FF2B5EF4-FFF2-40B4-BE49-F238E27FC236}">
                <a16:creationId xmlns:a16="http://schemas.microsoft.com/office/drawing/2014/main" xmlns="" id="{CD887545-A8AD-40C8-8A20-6A5F65ABF6E4}"/>
              </a:ext>
            </a:extLst>
          </p:cNvPr>
          <p:cNvSpPr/>
          <p:nvPr/>
        </p:nvSpPr>
        <p:spPr>
          <a:xfrm>
            <a:off x="335360" y="1593127"/>
            <a:ext cx="5184576" cy="646331"/>
          </a:xfrm>
          <a:prstGeom prst="rect">
            <a:avLst/>
          </a:prstGeom>
        </p:spPr>
        <p:txBody>
          <a:bodyPr wrap="square">
            <a:spAutoFit/>
          </a:bodyPr>
          <a:lstStyle/>
          <a:p>
            <a:r>
              <a:rPr lang="zh-TW" altLang="en-US" sz="3600" dirty="0">
                <a:latin typeface="Hanyi Senty Chalk Original" panose="03000600000000000000" pitchFamily="66" charset="-120"/>
                <a:ea typeface="Hanyi Senty Chalk Original" panose="03000600000000000000" pitchFamily="66" charset="-120"/>
              </a:rPr>
              <a:t>各種病原體的生長環境</a:t>
            </a:r>
            <a:endParaRPr lang="zh-HK" altLang="en-US" sz="3600" dirty="0">
              <a:latin typeface="Hanyi Senty Chalk Original" panose="03000600000000000000" pitchFamily="66" charset="-120"/>
              <a:ea typeface="Hanyi Senty Chalk Original" panose="03000600000000000000" pitchFamily="66" charset="-120"/>
            </a:endParaRPr>
          </a:p>
        </p:txBody>
      </p:sp>
      <p:sp>
        <p:nvSpPr>
          <p:cNvPr id="5" name="矩形: 圓角 18">
            <a:extLst>
              <a:ext uri="{FF2B5EF4-FFF2-40B4-BE49-F238E27FC236}">
                <a16:creationId xmlns:a16="http://schemas.microsoft.com/office/drawing/2014/main" xmlns="" id="{BEC49B18-9C9F-4F53-B9E0-ABC5153A8A3C}"/>
              </a:ext>
            </a:extLst>
          </p:cNvPr>
          <p:cNvSpPr/>
          <p:nvPr/>
        </p:nvSpPr>
        <p:spPr>
          <a:xfrm>
            <a:off x="257032" y="1556252"/>
            <a:ext cx="5262904"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圓角矩形 5"/>
          <p:cNvSpPr/>
          <p:nvPr/>
        </p:nvSpPr>
        <p:spPr>
          <a:xfrm>
            <a:off x="5735960" y="1556253"/>
            <a:ext cx="2016224" cy="7200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文字方塊 6"/>
          <p:cNvSpPr txBox="1"/>
          <p:nvPr/>
        </p:nvSpPr>
        <p:spPr>
          <a:xfrm>
            <a:off x="5807968" y="1556252"/>
            <a:ext cx="1944216" cy="707886"/>
          </a:xfrm>
          <a:prstGeom prst="rect">
            <a:avLst/>
          </a:prstGeom>
          <a:noFill/>
        </p:spPr>
        <p:txBody>
          <a:bodyPr wrap="square" rtlCol="0">
            <a:spAutoFit/>
          </a:bodyPr>
          <a:lstStyle/>
          <a:p>
            <a:r>
              <a:rPr lang="zh-TW" altLang="en-US" sz="4000" dirty="0">
                <a:solidFill>
                  <a:schemeClr val="bg1"/>
                </a:solidFill>
                <a:latin typeface="Hanyi Senty Chalk Original" panose="03000600000000000000" pitchFamily="66" charset="-120"/>
                <a:ea typeface="Hanyi Senty Chalk Original" panose="03000600000000000000" pitchFamily="66" charset="-120"/>
              </a:rPr>
              <a:t>寄生蟲</a:t>
            </a:r>
          </a:p>
        </p:txBody>
      </p:sp>
      <p:sp>
        <p:nvSpPr>
          <p:cNvPr id="8" name="矩形 7"/>
          <p:cNvSpPr/>
          <p:nvPr/>
        </p:nvSpPr>
        <p:spPr>
          <a:xfrm>
            <a:off x="335360" y="2708920"/>
            <a:ext cx="5832648" cy="1200329"/>
          </a:xfrm>
          <a:prstGeom prst="rect">
            <a:avLst/>
          </a:prstGeom>
        </p:spPr>
        <p:txBody>
          <a:bodyPr wrap="square">
            <a:spAutoFit/>
          </a:bodyPr>
          <a:lstStyle/>
          <a:p>
            <a:pPr marL="457200" indent="-4572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寄生蟲通常在宿主體內附著以獲取維持生存、發育或者繁殖所想要的營養</a:t>
            </a:r>
          </a:p>
          <a:p>
            <a:pPr marL="457200" indent="-4572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蝦、螺類、貝類、魚類等最易藏寄生蟲</a:t>
            </a:r>
          </a:p>
        </p:txBody>
      </p:sp>
      <p:sp>
        <p:nvSpPr>
          <p:cNvPr id="9" name="矩形 8"/>
          <p:cNvSpPr/>
          <p:nvPr/>
        </p:nvSpPr>
        <p:spPr>
          <a:xfrm>
            <a:off x="335360" y="4526503"/>
            <a:ext cx="8928992" cy="1200329"/>
          </a:xfrm>
          <a:prstGeom prst="rect">
            <a:avLst/>
          </a:prstGeom>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根據以上資料思考</a:t>
            </a:r>
            <a:r>
              <a:rPr lang="zh-TW" altLang="en-US" sz="2400" dirty="0">
                <a:latin typeface="微軟正黑體" panose="020B0604030504040204" pitchFamily="34" charset="-120"/>
                <a:ea typeface="微軟正黑體" panose="020B0604030504040204" pitchFamily="34" charset="-120"/>
              </a:rPr>
              <a:t>：</a:t>
            </a:r>
          </a:p>
          <a:p>
            <a:pPr marL="514350" indent="-514350">
              <a:buFont typeface="+mj-lt"/>
              <a:buAutoNum type="arabicPeriod"/>
            </a:pPr>
            <a:r>
              <a:rPr lang="zh-TW" altLang="en-US" sz="2400" dirty="0">
                <a:latin typeface="微軟正黑體" panose="020B0604030504040204" pitchFamily="34" charset="-120"/>
                <a:ea typeface="微軟正黑體" panose="020B0604030504040204" pitchFamily="34" charset="-120"/>
              </a:rPr>
              <a:t>寄生蟲會經甚麼途徑進入人體？</a:t>
            </a:r>
          </a:p>
          <a:p>
            <a:pPr marL="514350" indent="-514350">
              <a:buFont typeface="+mj-lt"/>
              <a:buAutoNum type="arabicPeriod"/>
            </a:pPr>
            <a:r>
              <a:rPr lang="zh-TW" altLang="en-US" sz="2400" dirty="0">
                <a:latin typeface="微軟正黑體" panose="020B0604030504040204" pitchFamily="34" charset="-120"/>
                <a:ea typeface="微軟正黑體" panose="020B0604030504040204" pitchFamily="34" charset="-120"/>
              </a:rPr>
              <a:t>香港人喜歡進食魚生，會有甚麼風險？</a:t>
            </a:r>
          </a:p>
        </p:txBody>
      </p:sp>
      <p:pic>
        <p:nvPicPr>
          <p:cNvPr id="2050" name="Picture 2" descr="「寄生蟲 三文魚」的圖片搜尋結果"/>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65912" y="2517059"/>
            <a:ext cx="5596880" cy="315371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アニキサスのイラスト">
            <a:extLst>
              <a:ext uri="{FF2B5EF4-FFF2-40B4-BE49-F238E27FC236}">
                <a16:creationId xmlns:a16="http://schemas.microsoft.com/office/drawing/2014/main" xmlns="" id="{47733BB4-F3A4-4F0A-A2A9-AE946646E11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20672" y="3977416"/>
            <a:ext cx="1226856" cy="1024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148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D887545-A8AD-40C8-8A20-6A5F65ABF6E4}"/>
              </a:ext>
            </a:extLst>
          </p:cNvPr>
          <p:cNvSpPr/>
          <p:nvPr/>
        </p:nvSpPr>
        <p:spPr>
          <a:xfrm>
            <a:off x="335360" y="1593127"/>
            <a:ext cx="5184576" cy="646331"/>
          </a:xfrm>
          <a:prstGeom prst="rect">
            <a:avLst/>
          </a:prstGeom>
        </p:spPr>
        <p:txBody>
          <a:bodyPr wrap="square">
            <a:spAutoFit/>
          </a:bodyPr>
          <a:lstStyle/>
          <a:p>
            <a:r>
              <a:rPr lang="zh-TW" altLang="en-US" sz="3600" dirty="0">
                <a:latin typeface="Hanyi Senty Chalk Original" panose="03000600000000000000" pitchFamily="66" charset="-120"/>
                <a:ea typeface="Hanyi Senty Chalk Original" panose="03000600000000000000" pitchFamily="66" charset="-120"/>
              </a:rPr>
              <a:t>各種病原體的生長環境</a:t>
            </a:r>
            <a:endParaRPr lang="zh-HK" altLang="en-US" sz="3600" dirty="0">
              <a:latin typeface="Hanyi Senty Chalk Original" panose="03000600000000000000" pitchFamily="66" charset="-120"/>
              <a:ea typeface="Hanyi Senty Chalk Original" panose="03000600000000000000" pitchFamily="66" charset="-120"/>
            </a:endParaRPr>
          </a:p>
        </p:txBody>
      </p:sp>
      <p:sp>
        <p:nvSpPr>
          <p:cNvPr id="5" name="矩形: 圓角 18">
            <a:extLst>
              <a:ext uri="{FF2B5EF4-FFF2-40B4-BE49-F238E27FC236}">
                <a16:creationId xmlns:a16="http://schemas.microsoft.com/office/drawing/2014/main" xmlns="" id="{BEC49B18-9C9F-4F53-B9E0-ABC5153A8A3C}"/>
              </a:ext>
            </a:extLst>
          </p:cNvPr>
          <p:cNvSpPr/>
          <p:nvPr/>
        </p:nvSpPr>
        <p:spPr>
          <a:xfrm>
            <a:off x="257032" y="1556252"/>
            <a:ext cx="5262904"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圓角矩形 5"/>
          <p:cNvSpPr/>
          <p:nvPr/>
        </p:nvSpPr>
        <p:spPr>
          <a:xfrm>
            <a:off x="5735960" y="1556253"/>
            <a:ext cx="2016224" cy="720079"/>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文字方塊 6"/>
          <p:cNvSpPr txBox="1"/>
          <p:nvPr/>
        </p:nvSpPr>
        <p:spPr>
          <a:xfrm>
            <a:off x="5735960" y="1556252"/>
            <a:ext cx="1944216" cy="707886"/>
          </a:xfrm>
          <a:prstGeom prst="rect">
            <a:avLst/>
          </a:prstGeom>
          <a:noFill/>
        </p:spPr>
        <p:txBody>
          <a:bodyPr wrap="square" rtlCol="0">
            <a:spAutoFit/>
          </a:bodyPr>
          <a:lstStyle/>
          <a:p>
            <a:pPr algn="ctr"/>
            <a:r>
              <a:rPr lang="zh-TW" altLang="en-US" sz="4000" dirty="0">
                <a:solidFill>
                  <a:schemeClr val="bg1"/>
                </a:solidFill>
                <a:latin typeface="Hanyi Senty Chalk Original" panose="03000600000000000000" pitchFamily="66" charset="-120"/>
                <a:ea typeface="Hanyi Senty Chalk Original" panose="03000600000000000000" pitchFamily="66" charset="-120"/>
              </a:rPr>
              <a:t>真菌</a:t>
            </a:r>
          </a:p>
        </p:txBody>
      </p:sp>
      <p:sp>
        <p:nvSpPr>
          <p:cNvPr id="8" name="矩形 7"/>
          <p:cNvSpPr/>
          <p:nvPr/>
        </p:nvSpPr>
        <p:spPr>
          <a:xfrm>
            <a:off x="767408" y="2708920"/>
            <a:ext cx="8839990" cy="954107"/>
          </a:xfrm>
          <a:prstGeom prst="rect">
            <a:avLst/>
          </a:prstGeom>
        </p:spPr>
        <p:txBody>
          <a:bodyPr wrap="square">
            <a:spAutoFit/>
          </a:bodyPr>
          <a:lstStyle/>
          <a:p>
            <a:pPr marL="457200" indent="-45720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温暖潮濕，真菌最適宜的温度為</a:t>
            </a:r>
            <a:r>
              <a:rPr lang="en-US" altLang="zh-TW" sz="2800" dirty="0">
                <a:latin typeface="微軟正黑體" panose="020B0604030504040204" pitchFamily="34" charset="-120"/>
                <a:ea typeface="微軟正黑體" panose="020B0604030504040204" pitchFamily="34" charset="-120"/>
              </a:rPr>
              <a:t>22℃-28℃</a:t>
            </a:r>
          </a:p>
          <a:p>
            <a:pPr marL="457200" indent="-45720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過於乾燥的環境亦不利於真菌的生長</a:t>
            </a:r>
          </a:p>
        </p:txBody>
      </p:sp>
      <p:sp>
        <p:nvSpPr>
          <p:cNvPr id="9" name="矩形 8"/>
          <p:cNvSpPr/>
          <p:nvPr/>
        </p:nvSpPr>
        <p:spPr>
          <a:xfrm>
            <a:off x="767408" y="4095615"/>
            <a:ext cx="8839990" cy="2246769"/>
          </a:xfrm>
          <a:prstGeom prst="rect">
            <a:avLst/>
          </a:prstGeom>
        </p:spPr>
        <p:txBody>
          <a:bodyPr wrap="square">
            <a:spAutoFit/>
          </a:bodyPr>
          <a:lstStyle/>
          <a:p>
            <a:r>
              <a:rPr lang="zh-TW" altLang="en-US" sz="2800" dirty="0">
                <a:latin typeface="微軟正黑體" panose="020B0604030504040204" pitchFamily="34" charset="-120"/>
                <a:ea typeface="微軟正黑體" panose="020B0604030504040204" pitchFamily="34" charset="-120"/>
              </a:rPr>
              <a:t>根據以上資料思考：</a:t>
            </a:r>
          </a:p>
          <a:p>
            <a:pPr marL="514350" indent="-514350">
              <a:buFont typeface="+mj-lt"/>
              <a:buAutoNum type="arabicPeriod"/>
            </a:pPr>
            <a:r>
              <a:rPr lang="zh-TW" altLang="en-US" sz="2800" dirty="0">
                <a:latin typeface="微軟正黑體" panose="020B0604030504040204" pitchFamily="34" charset="-120"/>
                <a:ea typeface="微軟正黑體" panose="020B0604030504040204" pitchFamily="34" charset="-120"/>
              </a:rPr>
              <a:t>為甚麼足癬又稱「香港腳」</a:t>
            </a:r>
            <a:r>
              <a:rPr lang="en-US" altLang="zh-TW" sz="2800" dirty="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2800" dirty="0">
                <a:latin typeface="微軟正黑體" panose="020B0604030504040204" pitchFamily="34" charset="-120"/>
                <a:ea typeface="微軟正黑體" panose="020B0604030504040204" pitchFamily="34" charset="-120"/>
              </a:rPr>
              <a:t>哪些人較易患上香港腳</a:t>
            </a:r>
            <a:r>
              <a:rPr lang="en-US" altLang="zh-TW" sz="2800" dirty="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2800" dirty="0">
                <a:latin typeface="微軟正黑體" panose="020B0604030504040204" pitchFamily="34" charset="-120"/>
                <a:ea typeface="微軟正黑體" panose="020B0604030504040204" pitchFamily="34" charset="-120"/>
              </a:rPr>
              <a:t>香港腳會經甚麼途徑傳染人</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如何預防？</a:t>
            </a:r>
            <a:endParaRPr lang="zh-TW" altLang="en-US" sz="2800"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2800" dirty="0">
                <a:latin typeface="微軟正黑體" panose="020B0604030504040204" pitchFamily="34" charset="-120"/>
                <a:ea typeface="微軟正黑體" panose="020B0604030504040204" pitchFamily="34" charset="-120"/>
              </a:rPr>
              <a:t>哪一個</a:t>
            </a:r>
            <a:r>
              <a:rPr lang="zh-TW" altLang="en-US" sz="2800" dirty="0" smtClean="0">
                <a:latin typeface="微軟正黑體" panose="020B0604030504040204" pitchFamily="34" charset="-120"/>
                <a:ea typeface="微軟正黑體" panose="020B0604030504040204" pitchFamily="34" charset="-120"/>
              </a:rPr>
              <a:t>季節容易</a:t>
            </a:r>
            <a:r>
              <a:rPr lang="zh-TW" altLang="en-US" sz="2800" dirty="0" smtClean="0">
                <a:latin typeface="微軟正黑體" panose="020B0604030504040204" pitchFamily="34" charset="-120"/>
                <a:ea typeface="微軟正黑體" panose="020B0604030504040204" pitchFamily="34" charset="-120"/>
              </a:rPr>
              <a:t>感染香港腳</a:t>
            </a:r>
            <a:r>
              <a:rPr lang="en-US" altLang="zh-TW" sz="2800" dirty="0" smtClean="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p:txBody>
      </p:sp>
      <p:pic>
        <p:nvPicPr>
          <p:cNvPr id="16386" name="Picture 2" descr="Image result for 香港腳"/>
          <p:cNvPicPr>
            <a:picLocks noChangeAspect="1" noChangeArrowheads="1"/>
          </p:cNvPicPr>
          <p:nvPr/>
        </p:nvPicPr>
        <p:blipFill>
          <a:blip r:embed="rId2"/>
          <a:srcRect t="20000" r="63437" b="11249"/>
          <a:stretch>
            <a:fillRect/>
          </a:stretch>
        </p:blipFill>
        <p:spPr bwMode="auto">
          <a:xfrm rot="715825">
            <a:off x="8310578" y="1928802"/>
            <a:ext cx="2786082" cy="3929090"/>
          </a:xfrm>
          <a:prstGeom prst="rect">
            <a:avLst/>
          </a:prstGeom>
          <a:noFill/>
        </p:spPr>
      </p:pic>
    </p:spTree>
    <p:extLst>
      <p:ext uri="{BB962C8B-B14F-4D97-AF65-F5344CB8AC3E}">
        <p14:creationId xmlns:p14="http://schemas.microsoft.com/office/powerpoint/2010/main" xmlns="" val="287156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3192</TotalTime>
  <Words>1218</Words>
  <Application>Microsoft Office PowerPoint</Application>
  <PresentationFormat>自訂</PresentationFormat>
  <Paragraphs>137</Paragraphs>
  <Slides>23</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23</vt:i4>
      </vt:variant>
    </vt:vector>
  </HeadingPairs>
  <TitlesOfParts>
    <vt:vector size="30" baseType="lpstr">
      <vt:lpstr>Arial</vt:lpstr>
      <vt:lpstr>新細明體</vt:lpstr>
      <vt:lpstr>Hanyi Senty Chalk Original</vt:lpstr>
      <vt:lpstr>Calibri</vt:lpstr>
      <vt:lpstr>微軟正黑體</vt:lpstr>
      <vt:lpstr>Wingdings</vt: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「新冠狀病毒」</dc:title>
  <dc:creator>senb01</dc:creator>
  <cp:lastModifiedBy>senb01</cp:lastModifiedBy>
  <cp:revision>192</cp:revision>
  <dcterms:created xsi:type="dcterms:W3CDTF">2020-02-20T05:27:20Z</dcterms:created>
  <dcterms:modified xsi:type="dcterms:W3CDTF">2020-03-01T07:46:07Z</dcterms:modified>
</cp:coreProperties>
</file>